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64" r:id="rId4"/>
    <p:sldId id="258" r:id="rId5"/>
    <p:sldId id="259" r:id="rId6"/>
    <p:sldId id="260" r:id="rId7"/>
    <p:sldId id="266" r:id="rId8"/>
    <p:sldId id="268" r:id="rId9"/>
    <p:sldId id="267" r:id="rId10"/>
    <p:sldId id="262" r:id="rId11"/>
    <p:sldId id="263" r:id="rId12"/>
    <p:sldId id="265" r:id="rId13"/>
  </p:sldIdLst>
  <p:sldSz cx="18288000" cy="10287000"/>
  <p:notesSz cx="6858000" cy="9144000"/>
  <p:embeddedFontLst>
    <p:embeddedFont>
      <p:font typeface="Roboto" panose="020B0604020202020204" charset="0"/>
      <p:regular r:id="rId15"/>
    </p:embeddedFon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63167" autoAdjust="0"/>
  </p:normalViewPr>
  <p:slideViewPr>
    <p:cSldViewPr>
      <p:cViewPr>
        <p:scale>
          <a:sx n="40" d="100"/>
          <a:sy n="40" d="100"/>
        </p:scale>
        <p:origin x="-492" y="-3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F90CAE-A505-4BC6-9DFB-BE10EB692812}" type="datetimeFigureOut">
              <a:rPr lang="en-IN" smtClean="0"/>
              <a:t>15-01-2025</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A9B329-1125-4032-8BEF-0F1811F3E1F9}" type="slidenum">
              <a:rPr lang="en-IN" smtClean="0"/>
              <a:t>‹#›</a:t>
            </a:fld>
            <a:endParaRPr lang="en-IN"/>
          </a:p>
        </p:txBody>
      </p:sp>
    </p:spTree>
    <p:extLst>
      <p:ext uri="{BB962C8B-B14F-4D97-AF65-F5344CB8AC3E}">
        <p14:creationId xmlns:p14="http://schemas.microsoft.com/office/powerpoint/2010/main" val="514921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AA9B329-1125-4032-8BEF-0F1811F3E1F9}" type="slidenum">
              <a:rPr lang="en-IN" smtClean="0"/>
              <a:t>5</a:t>
            </a:fld>
            <a:endParaRPr lang="en-IN"/>
          </a:p>
        </p:txBody>
      </p:sp>
    </p:spTree>
    <p:extLst>
      <p:ext uri="{BB962C8B-B14F-4D97-AF65-F5344CB8AC3E}">
        <p14:creationId xmlns:p14="http://schemas.microsoft.com/office/powerpoint/2010/main" val="147698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hyperlink" Target="https://www.google.com/url?q=https://www.kaggle.com/datasets/bravehart101/sample-supermarket-dataset" TargetMode="External"/><Relationship Id="rId4" Type="http://schemas.openxmlformats.org/officeDocument/2006/relationships/image" Target="../media/image2.svg"/><Relationship Id="rId9" Type="http://schemas.openxmlformats.org/officeDocument/2006/relationships/hyperlink" Target="https://colab.research.google.com/drive/15Y06wn3UsAqpTY-LnB8fM3ZaixWrb-Hh?usp=shar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7.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1.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8.png"/><Relationship Id="rId7"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6.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8.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46.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png"/><Relationship Id="rId10" Type="http://schemas.openxmlformats.org/officeDocument/2006/relationships/image" Target="../media/image7.svg"/><Relationship Id="rId4" Type="http://schemas.openxmlformats.org/officeDocument/2006/relationships/image" Target="../media/image10.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4.svg"/><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7.svg"/><Relationship Id="rId4" Type="http://schemas.openxmlformats.org/officeDocument/2006/relationships/image" Target="../media/image12.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5.png"/><Relationship Id="rId7"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19.svg"/><Relationship Id="rId9" Type="http://schemas.openxmlformats.org/officeDocument/2006/relationships/image" Target="../media/image7.svg"/></Relationships>
</file>

<file path=ppt/slides/_rels/slide6.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7.svg"/><Relationship Id="rId3" Type="http://schemas.openxmlformats.org/officeDocument/2006/relationships/image" Target="../media/image22.svg"/><Relationship Id="rId12" Type="http://schemas.openxmlformats.org/officeDocument/2006/relationships/image" Target="../media/image3.png"/><Relationship Id="rId17" Type="http://schemas.openxmlformats.org/officeDocument/2006/relationships/image" Target="../media/image5.png"/><Relationship Id="rId2" Type="http://schemas.openxmlformats.org/officeDocument/2006/relationships/image" Target="../media/image8.png"/><Relationship Id="rId16" Type="http://schemas.openxmlformats.org/officeDocument/2006/relationships/image" Target="../media/image20.png"/><Relationship Id="rId1" Type="http://schemas.openxmlformats.org/officeDocument/2006/relationships/slideLayout" Target="../slideLayouts/slideLayout7.xml"/><Relationship Id="rId11" Type="http://schemas.openxmlformats.org/officeDocument/2006/relationships/image" Target="../media/image1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1.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7.svg"/><Relationship Id="rId3" Type="http://schemas.openxmlformats.org/officeDocument/2006/relationships/image" Target="../media/image22.svg"/><Relationship Id="rId12" Type="http://schemas.openxmlformats.org/officeDocument/2006/relationships/image" Target="../media/image3.png"/><Relationship Id="rId17" Type="http://schemas.openxmlformats.org/officeDocument/2006/relationships/image" Target="../media/image5.png"/><Relationship Id="rId2" Type="http://schemas.openxmlformats.org/officeDocument/2006/relationships/image" Target="../media/image8.png"/><Relationship Id="rId16" Type="http://schemas.openxmlformats.org/officeDocument/2006/relationships/image" Target="../media/image20.png"/><Relationship Id="rId1" Type="http://schemas.openxmlformats.org/officeDocument/2006/relationships/slideLayout" Target="../slideLayouts/slideLayout7.xml"/><Relationship Id="rId11" Type="http://schemas.openxmlformats.org/officeDocument/2006/relationships/image" Target="../media/image1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2.pn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7.svg"/><Relationship Id="rId3" Type="http://schemas.openxmlformats.org/officeDocument/2006/relationships/image" Target="../media/image22.svg"/><Relationship Id="rId12" Type="http://schemas.openxmlformats.org/officeDocument/2006/relationships/image" Target="../media/image3.png"/><Relationship Id="rId17" Type="http://schemas.openxmlformats.org/officeDocument/2006/relationships/image" Target="../media/image5.png"/><Relationship Id="rId2" Type="http://schemas.openxmlformats.org/officeDocument/2006/relationships/image" Target="../media/image8.png"/><Relationship Id="rId16" Type="http://schemas.openxmlformats.org/officeDocument/2006/relationships/image" Target="../media/image20.png"/><Relationship Id="rId1" Type="http://schemas.openxmlformats.org/officeDocument/2006/relationships/slideLayout" Target="../slideLayouts/slideLayout7.xml"/><Relationship Id="rId11" Type="http://schemas.openxmlformats.org/officeDocument/2006/relationships/image" Target="../media/image1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3.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13" Type="http://schemas.openxmlformats.org/officeDocument/2006/relationships/image" Target="../media/image1.png"/><Relationship Id="rId18" Type="http://schemas.openxmlformats.org/officeDocument/2006/relationships/image" Target="../media/image7.svg"/><Relationship Id="rId3" Type="http://schemas.openxmlformats.org/officeDocument/2006/relationships/image" Target="../media/image22.svg"/><Relationship Id="rId12" Type="http://schemas.openxmlformats.org/officeDocument/2006/relationships/image" Target="../media/image3.png"/><Relationship Id="rId17" Type="http://schemas.openxmlformats.org/officeDocument/2006/relationships/image" Target="../media/image5.png"/><Relationship Id="rId2" Type="http://schemas.openxmlformats.org/officeDocument/2006/relationships/image" Target="../media/image8.png"/><Relationship Id="rId16" Type="http://schemas.openxmlformats.org/officeDocument/2006/relationships/image" Target="../media/image20.png"/><Relationship Id="rId1" Type="http://schemas.openxmlformats.org/officeDocument/2006/relationships/slideLayout" Target="../slideLayouts/slideLayout7.xml"/><Relationship Id="rId11" Type="http://schemas.openxmlformats.org/officeDocument/2006/relationships/image" Target="../media/image17.png"/><Relationship Id="rId15" Type="http://schemas.openxmlformats.org/officeDocument/2006/relationships/image" Target="../media/image19.png"/><Relationship Id="rId10" Type="http://schemas.openxmlformats.org/officeDocument/2006/relationships/image" Target="../media/image12.svg"/><Relationship Id="rId19" Type="http://schemas.openxmlformats.org/officeDocument/2006/relationships/image" Target="../media/image24.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4" name="Freeform 4"/>
          <p:cNvSpPr/>
          <p:nvPr/>
        </p:nvSpPr>
        <p:spPr>
          <a:xfrm>
            <a:off x="15195829" y="3590153"/>
            <a:ext cx="1744221" cy="4429768"/>
          </a:xfrm>
          <a:custGeom>
            <a:avLst/>
            <a:gdLst/>
            <a:ahLst/>
            <a:cxnLst/>
            <a:rect l="l" t="t" r="r" b="b"/>
            <a:pathLst>
              <a:path w="1744221" h="4429768">
                <a:moveTo>
                  <a:pt x="0" y="0"/>
                </a:moveTo>
                <a:lnTo>
                  <a:pt x="1744221" y="0"/>
                </a:lnTo>
                <a:lnTo>
                  <a:pt x="1744221" y="4429768"/>
                </a:lnTo>
                <a:lnTo>
                  <a:pt x="0" y="4429768"/>
                </a:lnTo>
                <a:lnTo>
                  <a:pt x="0" y="0"/>
                </a:lnTo>
                <a:close/>
              </a:path>
            </a:pathLst>
          </a:custGeom>
          <a:blipFill>
            <a:blip r:embed="rId2"/>
            <a:stretch>
              <a:fillRect/>
            </a:stretch>
          </a:blipFill>
        </p:spPr>
      </p:sp>
      <p:sp>
        <p:nvSpPr>
          <p:cNvPr id="6" name="TextBox 6"/>
          <p:cNvSpPr txBox="1"/>
          <p:nvPr/>
        </p:nvSpPr>
        <p:spPr>
          <a:xfrm>
            <a:off x="609600" y="261032"/>
            <a:ext cx="10210800" cy="3693319"/>
          </a:xfrm>
          <a:prstGeom prst="rect">
            <a:avLst/>
          </a:prstGeom>
        </p:spPr>
        <p:txBody>
          <a:bodyPr wrap="square" lIns="0" tIns="0" rIns="0" bIns="0" rtlCol="0" anchor="t">
            <a:spAutoFit/>
          </a:bodyPr>
          <a:lstStyle/>
          <a:p>
            <a:pPr algn="l">
              <a:lnSpc>
                <a:spcPts val="14359"/>
              </a:lnSpc>
            </a:pPr>
            <a:r>
              <a:rPr lang="en-US" sz="11218" dirty="0" smtClean="0">
                <a:solidFill>
                  <a:srgbClr val="DD724D"/>
                </a:solidFill>
                <a:latin typeface="Loubag"/>
                <a:ea typeface="Loubag"/>
                <a:cs typeface="Loubag"/>
                <a:sym typeface="Loubag"/>
              </a:rPr>
              <a:t>SAMPLE SUPER STORE</a:t>
            </a:r>
            <a:endParaRPr lang="en-US" sz="11218" dirty="0">
              <a:solidFill>
                <a:srgbClr val="DD724D"/>
              </a:solidFill>
              <a:latin typeface="Loubag"/>
              <a:ea typeface="Loubag"/>
              <a:cs typeface="Loubag"/>
              <a:sym typeface="Loubag"/>
            </a:endParaRPr>
          </a:p>
        </p:txBody>
      </p:sp>
      <p:sp>
        <p:nvSpPr>
          <p:cNvPr id="8" name="TextBox 8"/>
          <p:cNvSpPr txBox="1"/>
          <p:nvPr/>
        </p:nvSpPr>
        <p:spPr>
          <a:xfrm>
            <a:off x="593651" y="4838700"/>
            <a:ext cx="9337593" cy="564257"/>
          </a:xfrm>
          <a:prstGeom prst="rect">
            <a:avLst/>
          </a:prstGeom>
        </p:spPr>
        <p:txBody>
          <a:bodyPr wrap="square" lIns="0" tIns="0" rIns="0" bIns="0" rtlCol="0" anchor="t">
            <a:spAutoFit/>
          </a:bodyPr>
          <a:lstStyle/>
          <a:p>
            <a:pPr algn="l">
              <a:lnSpc>
                <a:spcPts val="4382"/>
              </a:lnSpc>
            </a:pPr>
            <a:r>
              <a:rPr lang="en-US" sz="3423" dirty="0" smtClean="0">
                <a:solidFill>
                  <a:srgbClr val="DD724D"/>
                </a:solidFill>
                <a:latin typeface="Roboto"/>
                <a:ea typeface="Roboto"/>
                <a:cs typeface="Roboto"/>
                <a:sym typeface="Roboto"/>
              </a:rPr>
              <a:t>An analytical approach by Rahul Kadere</a:t>
            </a:r>
            <a:endParaRPr lang="en-US" sz="3423" dirty="0">
              <a:solidFill>
                <a:srgbClr val="DD724D"/>
              </a:solidFill>
              <a:latin typeface="Roboto"/>
              <a:ea typeface="Roboto"/>
              <a:cs typeface="Roboto"/>
              <a:sym typeface="Roboto"/>
            </a:endParaRPr>
          </a:p>
        </p:txBody>
      </p:sp>
      <p:grpSp>
        <p:nvGrpSpPr>
          <p:cNvPr id="10" name="Group 9"/>
          <p:cNvGrpSpPr/>
          <p:nvPr/>
        </p:nvGrpSpPr>
        <p:grpSpPr>
          <a:xfrm>
            <a:off x="10553278" y="1469392"/>
            <a:ext cx="9285101" cy="7583579"/>
            <a:chOff x="7337917" y="1585058"/>
            <a:chExt cx="12575851" cy="8217989"/>
          </a:xfrm>
        </p:grpSpPr>
        <p:sp>
          <p:nvSpPr>
            <p:cNvPr id="2" name="Freeform 2"/>
            <p:cNvSpPr/>
            <p:nvPr/>
          </p:nvSpPr>
          <p:spPr>
            <a:xfrm rot="-544989">
              <a:off x="9175801" y="2755036"/>
              <a:ext cx="10737967" cy="7048011"/>
            </a:xfrm>
            <a:custGeom>
              <a:avLst/>
              <a:gdLst/>
              <a:ahLst/>
              <a:cxnLst/>
              <a:rect l="l" t="t" r="r" b="b"/>
              <a:pathLst>
                <a:path w="10737967" h="7048011">
                  <a:moveTo>
                    <a:pt x="0" y="0"/>
                  </a:moveTo>
                  <a:lnTo>
                    <a:pt x="10737966" y="0"/>
                  </a:lnTo>
                  <a:lnTo>
                    <a:pt x="10737966" y="7048011"/>
                  </a:lnTo>
                  <a:lnTo>
                    <a:pt x="0" y="704801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Freeform 3"/>
            <p:cNvSpPr/>
            <p:nvPr/>
          </p:nvSpPr>
          <p:spPr>
            <a:xfrm>
              <a:off x="10716259" y="1585058"/>
              <a:ext cx="5815507" cy="6434863"/>
            </a:xfrm>
            <a:custGeom>
              <a:avLst/>
              <a:gdLst/>
              <a:ahLst/>
              <a:cxnLst/>
              <a:rect l="l" t="t" r="r" b="b"/>
              <a:pathLst>
                <a:path w="5815507" h="6434863">
                  <a:moveTo>
                    <a:pt x="0" y="0"/>
                  </a:moveTo>
                  <a:lnTo>
                    <a:pt x="5815507" y="0"/>
                  </a:lnTo>
                  <a:lnTo>
                    <a:pt x="5815507" y="6434863"/>
                  </a:lnTo>
                  <a:lnTo>
                    <a:pt x="0" y="6434863"/>
                  </a:lnTo>
                  <a:lnTo>
                    <a:pt x="0" y="0"/>
                  </a:lnTo>
                  <a:close/>
                </a:path>
              </a:pathLst>
            </a:custGeom>
            <a:blipFill>
              <a:blip r:embed="rId5"/>
              <a:stretch>
                <a:fillRect/>
              </a:stretch>
            </a:blipFill>
          </p:spPr>
        </p:sp>
        <p:sp>
          <p:nvSpPr>
            <p:cNvPr id="5" name="Freeform 5"/>
            <p:cNvSpPr/>
            <p:nvPr/>
          </p:nvSpPr>
          <p:spPr>
            <a:xfrm>
              <a:off x="7337917" y="4802490"/>
              <a:ext cx="3973727" cy="3899452"/>
            </a:xfrm>
            <a:custGeom>
              <a:avLst/>
              <a:gdLst/>
              <a:ahLst/>
              <a:cxnLst/>
              <a:rect l="l" t="t" r="r" b="b"/>
              <a:pathLst>
                <a:path w="3973727" h="3899452">
                  <a:moveTo>
                    <a:pt x="0" y="0"/>
                  </a:moveTo>
                  <a:lnTo>
                    <a:pt x="3973727" y="0"/>
                  </a:lnTo>
                  <a:lnTo>
                    <a:pt x="3973727" y="3899452"/>
                  </a:lnTo>
                  <a:lnTo>
                    <a:pt x="0" y="3899452"/>
                  </a:lnTo>
                  <a:lnTo>
                    <a:pt x="0" y="0"/>
                  </a:lnTo>
                  <a:close/>
                </a:path>
              </a:pathLst>
            </a:custGeom>
            <a:blipFill>
              <a:blip r:embed="rId6"/>
              <a:stretch>
                <a:fillRect/>
              </a:stretch>
            </a:blipFill>
          </p:spPr>
        </p:sp>
        <p:sp>
          <p:nvSpPr>
            <p:cNvPr id="9" name="Freeform 9"/>
            <p:cNvSpPr/>
            <p:nvPr/>
          </p:nvSpPr>
          <p:spPr>
            <a:xfrm rot="-1300442">
              <a:off x="16344997" y="2137996"/>
              <a:ext cx="1342867" cy="1743112"/>
            </a:xfrm>
            <a:custGeom>
              <a:avLst/>
              <a:gdLst/>
              <a:ahLst/>
              <a:cxnLst/>
              <a:rect l="l" t="t" r="r" b="b"/>
              <a:pathLst>
                <a:path w="1342867" h="1743112">
                  <a:moveTo>
                    <a:pt x="0" y="0"/>
                  </a:moveTo>
                  <a:lnTo>
                    <a:pt x="1342867" y="0"/>
                  </a:lnTo>
                  <a:lnTo>
                    <a:pt x="1342867" y="1743112"/>
                  </a:lnTo>
                  <a:lnTo>
                    <a:pt x="0" y="1743112"/>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grpSp>
      <p:sp>
        <p:nvSpPr>
          <p:cNvPr id="11" name="Rectangle 10"/>
          <p:cNvSpPr/>
          <p:nvPr/>
        </p:nvSpPr>
        <p:spPr>
          <a:xfrm>
            <a:off x="0" y="8648700"/>
            <a:ext cx="18288000" cy="16383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1772" y="8794528"/>
            <a:ext cx="18057628" cy="1200329"/>
          </a:xfrm>
          <a:prstGeom prst="rect">
            <a:avLst/>
          </a:prstGeom>
          <a:noFill/>
        </p:spPr>
        <p:txBody>
          <a:bodyPr wrap="square" rtlCol="0">
            <a:spAutoFit/>
          </a:bodyPr>
          <a:lstStyle/>
          <a:p>
            <a:r>
              <a:rPr lang="en-US" sz="2400" b="1" dirty="0" smtClean="0"/>
              <a:t>Project File </a:t>
            </a:r>
            <a:r>
              <a:rPr lang="en-US" sz="2400" b="1" dirty="0"/>
              <a:t>Link : </a:t>
            </a:r>
            <a:r>
              <a:rPr lang="en-US" sz="2000" b="1" dirty="0">
                <a:hlinkClick r:id="rId9"/>
              </a:rPr>
              <a:t>https://colab.research.google.com/drive/15Y06wn3UsAqpTY-LnB8fM3ZaixWrb-Hh?usp=sharing </a:t>
            </a:r>
            <a:endParaRPr lang="en-US" sz="2000" b="1" dirty="0" smtClean="0"/>
          </a:p>
          <a:p>
            <a:endParaRPr lang="en-US" sz="2400" b="1" dirty="0" smtClean="0"/>
          </a:p>
          <a:p>
            <a:r>
              <a:rPr lang="en-US" sz="2400" b="1" dirty="0" smtClean="0"/>
              <a:t>Dataset link : </a:t>
            </a:r>
            <a:r>
              <a:rPr lang="en-IN" sz="2400" dirty="0">
                <a:hlinkClick r:id="rId10"/>
              </a:rPr>
              <a:t>https://www.kaggle.com/datasets/bravehart101/sample-supermarket-dataset</a:t>
            </a:r>
            <a:endParaRPr lang="en-US"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2" name="Freeform 2"/>
          <p:cNvSpPr/>
          <p:nvPr/>
        </p:nvSpPr>
        <p:spPr>
          <a:xfrm>
            <a:off x="-533400" y="-843709"/>
            <a:ext cx="3667193" cy="5014965"/>
          </a:xfrm>
          <a:custGeom>
            <a:avLst/>
            <a:gdLst/>
            <a:ahLst/>
            <a:cxnLst/>
            <a:rect l="l" t="t" r="r" b="b"/>
            <a:pathLst>
              <a:path w="3667193" h="5014965">
                <a:moveTo>
                  <a:pt x="0" y="0"/>
                </a:moveTo>
                <a:lnTo>
                  <a:pt x="3667194" y="0"/>
                </a:lnTo>
                <a:lnTo>
                  <a:pt x="3667194" y="5014966"/>
                </a:lnTo>
                <a:lnTo>
                  <a:pt x="0" y="5014966"/>
                </a:lnTo>
                <a:lnTo>
                  <a:pt x="0" y="0"/>
                </a:lnTo>
                <a:close/>
              </a:path>
            </a:pathLst>
          </a:custGeom>
          <a:blipFill>
            <a:blip r:embed="rId2"/>
            <a:stretch>
              <a:fillRect/>
            </a:stretch>
          </a:blipFill>
        </p:spPr>
      </p:sp>
      <p:sp>
        <p:nvSpPr>
          <p:cNvPr id="3" name="Freeform 3"/>
          <p:cNvSpPr/>
          <p:nvPr/>
        </p:nvSpPr>
        <p:spPr>
          <a:xfrm>
            <a:off x="16445961" y="-921708"/>
            <a:ext cx="2611279" cy="3684345"/>
          </a:xfrm>
          <a:custGeom>
            <a:avLst/>
            <a:gdLst/>
            <a:ahLst/>
            <a:cxnLst/>
            <a:rect l="l" t="t" r="r" b="b"/>
            <a:pathLst>
              <a:path w="2611279" h="3684345">
                <a:moveTo>
                  <a:pt x="0" y="0"/>
                </a:moveTo>
                <a:lnTo>
                  <a:pt x="2611279" y="0"/>
                </a:lnTo>
                <a:lnTo>
                  <a:pt x="2611279" y="3684345"/>
                </a:lnTo>
                <a:lnTo>
                  <a:pt x="0" y="3684345"/>
                </a:lnTo>
                <a:lnTo>
                  <a:pt x="0" y="0"/>
                </a:lnTo>
                <a:close/>
              </a:path>
            </a:pathLst>
          </a:custGeom>
          <a:blipFill>
            <a:blip r:embed="rId3"/>
            <a:stretch>
              <a:fillRect/>
            </a:stretch>
          </a:blipFill>
        </p:spPr>
      </p:sp>
      <p:sp>
        <p:nvSpPr>
          <p:cNvPr id="5" name="Freeform 5"/>
          <p:cNvSpPr/>
          <p:nvPr/>
        </p:nvSpPr>
        <p:spPr>
          <a:xfrm>
            <a:off x="-3364668" y="7501312"/>
            <a:ext cx="7315200" cy="3513977"/>
          </a:xfrm>
          <a:custGeom>
            <a:avLst/>
            <a:gdLst/>
            <a:ahLst/>
            <a:cxnLst/>
            <a:rect l="l" t="t" r="r" b="b"/>
            <a:pathLst>
              <a:path w="7315200" h="3513977">
                <a:moveTo>
                  <a:pt x="0" y="0"/>
                </a:moveTo>
                <a:lnTo>
                  <a:pt x="7315200" y="0"/>
                </a:lnTo>
                <a:lnTo>
                  <a:pt x="7315200" y="3513976"/>
                </a:lnTo>
                <a:lnTo>
                  <a:pt x="0" y="351397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flipH="1">
            <a:off x="14243279" y="7501312"/>
            <a:ext cx="7315200" cy="3513977"/>
          </a:xfrm>
          <a:custGeom>
            <a:avLst/>
            <a:gdLst/>
            <a:ahLst/>
            <a:cxnLst/>
            <a:rect l="l" t="t" r="r" b="b"/>
            <a:pathLst>
              <a:path w="7315200" h="3513977">
                <a:moveTo>
                  <a:pt x="7315200" y="0"/>
                </a:moveTo>
                <a:lnTo>
                  <a:pt x="0" y="0"/>
                </a:lnTo>
                <a:lnTo>
                  <a:pt x="0" y="3513976"/>
                </a:lnTo>
                <a:lnTo>
                  <a:pt x="7315200" y="3513976"/>
                </a:lnTo>
                <a:lnTo>
                  <a:pt x="731520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rot="8923218">
            <a:off x="15255387" y="1182413"/>
            <a:ext cx="1584990" cy="2057400"/>
          </a:xfrm>
          <a:custGeom>
            <a:avLst/>
            <a:gdLst/>
            <a:ahLst/>
            <a:cxnLst/>
            <a:rect l="l" t="t" r="r" b="b"/>
            <a:pathLst>
              <a:path w="1584990" h="2057400">
                <a:moveTo>
                  <a:pt x="0" y="0"/>
                </a:moveTo>
                <a:lnTo>
                  <a:pt x="1584990" y="0"/>
                </a:lnTo>
                <a:lnTo>
                  <a:pt x="1584990" y="2057400"/>
                </a:lnTo>
                <a:lnTo>
                  <a:pt x="0" y="20574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TextBox 8"/>
          <p:cNvSpPr txBox="1"/>
          <p:nvPr/>
        </p:nvSpPr>
        <p:spPr>
          <a:xfrm>
            <a:off x="3176337" y="-66174"/>
            <a:ext cx="13761882" cy="1320874"/>
          </a:xfrm>
          <a:prstGeom prst="rect">
            <a:avLst/>
          </a:prstGeom>
        </p:spPr>
        <p:txBody>
          <a:bodyPr wrap="square" lIns="0" tIns="0" rIns="0" bIns="0" rtlCol="0" anchor="t">
            <a:spAutoFit/>
          </a:bodyPr>
          <a:lstStyle/>
          <a:p>
            <a:pPr marL="0" lvl="0" indent="0" algn="l">
              <a:lnSpc>
                <a:spcPts val="10322"/>
              </a:lnSpc>
            </a:pPr>
            <a:r>
              <a:rPr lang="en-US" sz="7373" dirty="0" smtClean="0">
                <a:solidFill>
                  <a:srgbClr val="DD724D"/>
                </a:solidFill>
                <a:latin typeface="Loubag"/>
                <a:ea typeface="Loubag"/>
                <a:cs typeface="Loubag"/>
                <a:sym typeface="Loubag"/>
              </a:rPr>
              <a:t>Summary and findings</a:t>
            </a:r>
            <a:endParaRPr lang="en-US" sz="7373" dirty="0">
              <a:solidFill>
                <a:srgbClr val="DD724D"/>
              </a:solidFill>
              <a:latin typeface="Loubag"/>
              <a:ea typeface="Loubag"/>
              <a:cs typeface="Loubag"/>
              <a:sym typeface="Loubag"/>
            </a:endParaRPr>
          </a:p>
        </p:txBody>
      </p:sp>
      <p:sp>
        <p:nvSpPr>
          <p:cNvPr id="9" name="TextBox 8"/>
          <p:cNvSpPr txBox="1"/>
          <p:nvPr/>
        </p:nvSpPr>
        <p:spPr>
          <a:xfrm>
            <a:off x="2827419" y="1500167"/>
            <a:ext cx="13064051" cy="8956298"/>
          </a:xfrm>
          <a:prstGeom prst="rect">
            <a:avLst/>
          </a:prstGeom>
          <a:noFill/>
        </p:spPr>
        <p:txBody>
          <a:bodyPr wrap="square" rtlCol="0">
            <a:spAutoFit/>
          </a:bodyPr>
          <a:lstStyle/>
          <a:p>
            <a:r>
              <a:rPr lang="en-US" sz="3200" b="1" dirty="0"/>
              <a:t>Sales and Profit Distribution</a:t>
            </a:r>
          </a:p>
          <a:p>
            <a:pPr lvl="1"/>
            <a:r>
              <a:rPr lang="en-US" sz="2800" b="1" dirty="0"/>
              <a:t>The highest sales were observed in the technology category, while the furniture category had lower profit margins despite significant sales volume</a:t>
            </a:r>
            <a:r>
              <a:rPr lang="en-US" sz="2800" b="1" dirty="0" smtClean="0"/>
              <a:t>.</a:t>
            </a:r>
          </a:p>
          <a:p>
            <a:pPr lvl="1"/>
            <a:endParaRPr lang="en-US" sz="2800" b="1" dirty="0"/>
          </a:p>
          <a:p>
            <a:r>
              <a:rPr lang="en-US" sz="3200" b="1" dirty="0"/>
              <a:t>Regional Performance</a:t>
            </a:r>
          </a:p>
          <a:p>
            <a:pPr lvl="1"/>
            <a:r>
              <a:rPr lang="en-US" sz="2800" b="1" dirty="0"/>
              <a:t>The Western region showed the highest profitability, whereas the Southern region had lower overall performance due to higher discounts</a:t>
            </a:r>
            <a:r>
              <a:rPr lang="en-US" sz="2800" b="1" dirty="0" smtClean="0"/>
              <a:t>.</a:t>
            </a:r>
          </a:p>
          <a:p>
            <a:pPr lvl="1"/>
            <a:endParaRPr lang="en-US" sz="2800" b="1" dirty="0"/>
          </a:p>
          <a:p>
            <a:r>
              <a:rPr lang="en-US" sz="3200" b="1" dirty="0"/>
              <a:t>Customer Segment Analysis</a:t>
            </a:r>
          </a:p>
          <a:p>
            <a:pPr lvl="1"/>
            <a:r>
              <a:rPr lang="en-US" sz="2800" b="1" dirty="0"/>
              <a:t>The corporate customer segment contributed significantly to profits, while the home office segment had lower transaction values</a:t>
            </a:r>
            <a:r>
              <a:rPr lang="en-US" sz="2800" b="1" dirty="0" smtClean="0"/>
              <a:t>.</a:t>
            </a:r>
          </a:p>
          <a:p>
            <a:pPr lvl="1"/>
            <a:endParaRPr lang="en-US" sz="2800" b="1" dirty="0"/>
          </a:p>
          <a:p>
            <a:r>
              <a:rPr lang="en-US" sz="3200" b="1" dirty="0"/>
              <a:t>Shipping Mode Impact</a:t>
            </a:r>
          </a:p>
          <a:p>
            <a:pPr lvl="1"/>
            <a:r>
              <a:rPr lang="en-US" sz="2800" b="1" dirty="0"/>
              <a:t>Standard-class shipping was the most commonly used but had lower profit margins compared to expedited shipping</a:t>
            </a:r>
            <a:r>
              <a:rPr lang="en-US" sz="2800" b="1" dirty="0" smtClean="0"/>
              <a:t>.</a:t>
            </a:r>
          </a:p>
          <a:p>
            <a:pPr lvl="1"/>
            <a:endParaRPr lang="en-US" sz="2800" b="1" dirty="0"/>
          </a:p>
          <a:p>
            <a:r>
              <a:rPr lang="en-US" sz="3200" b="1" dirty="0"/>
              <a:t>Discounts vs. Profitability</a:t>
            </a:r>
          </a:p>
          <a:p>
            <a:pPr lvl="1"/>
            <a:r>
              <a:rPr lang="en-US" sz="2800" b="1" dirty="0"/>
              <a:t>A negative correlation was found between higher discount levels and profit margins, indicating the need to optimize discount strategies.</a:t>
            </a:r>
          </a:p>
          <a:p>
            <a:endParaRPr lang="en-IN" sz="28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2" name="Freeform 2"/>
          <p:cNvSpPr/>
          <p:nvPr/>
        </p:nvSpPr>
        <p:spPr>
          <a:xfrm rot="-3804935">
            <a:off x="13426689" y="-1638452"/>
            <a:ext cx="5499283" cy="5334304"/>
          </a:xfrm>
          <a:custGeom>
            <a:avLst/>
            <a:gdLst/>
            <a:ahLst/>
            <a:cxnLst/>
            <a:rect l="l" t="t" r="r" b="b"/>
            <a:pathLst>
              <a:path w="5499283" h="5334304">
                <a:moveTo>
                  <a:pt x="0" y="0"/>
                </a:moveTo>
                <a:lnTo>
                  <a:pt x="5499283" y="0"/>
                </a:lnTo>
                <a:lnTo>
                  <a:pt x="5499283" y="5334304"/>
                </a:lnTo>
                <a:lnTo>
                  <a:pt x="0" y="5334304"/>
                </a:lnTo>
                <a:lnTo>
                  <a:pt x="0" y="0"/>
                </a:lnTo>
                <a:close/>
              </a:path>
            </a:pathLst>
          </a:custGeom>
          <a:blipFill>
            <a:blip r:embed="rId2"/>
            <a:stretch>
              <a:fillRect/>
            </a:stretch>
          </a:blipFill>
        </p:spPr>
      </p:sp>
      <p:sp>
        <p:nvSpPr>
          <p:cNvPr id="3" name="TextBox 3"/>
          <p:cNvSpPr txBox="1"/>
          <p:nvPr/>
        </p:nvSpPr>
        <p:spPr>
          <a:xfrm>
            <a:off x="533400" y="181872"/>
            <a:ext cx="13923286" cy="1260519"/>
          </a:xfrm>
          <a:prstGeom prst="rect">
            <a:avLst/>
          </a:prstGeom>
        </p:spPr>
        <p:txBody>
          <a:bodyPr lIns="0" tIns="0" rIns="0" bIns="0" rtlCol="0" anchor="t">
            <a:spAutoFit/>
          </a:bodyPr>
          <a:lstStyle/>
          <a:p>
            <a:pPr marL="0" lvl="0" indent="0" algn="ctr">
              <a:lnSpc>
                <a:spcPts val="10322"/>
              </a:lnSpc>
            </a:pPr>
            <a:r>
              <a:rPr lang="en-US" sz="7373" dirty="0" smtClean="0">
                <a:solidFill>
                  <a:srgbClr val="DD724D"/>
                </a:solidFill>
                <a:latin typeface="Loubag"/>
                <a:ea typeface="Loubag"/>
                <a:cs typeface="Loubag"/>
                <a:sym typeface="Loubag"/>
              </a:rPr>
              <a:t>Conclusion</a:t>
            </a:r>
            <a:endParaRPr lang="en-US" sz="7373" dirty="0">
              <a:solidFill>
                <a:srgbClr val="DD724D"/>
              </a:solidFill>
              <a:latin typeface="Loubag"/>
              <a:ea typeface="Loubag"/>
              <a:cs typeface="Loubag"/>
              <a:sym typeface="Loubag"/>
            </a:endParaRPr>
          </a:p>
        </p:txBody>
      </p:sp>
      <p:sp>
        <p:nvSpPr>
          <p:cNvPr id="5" name="Freeform 5"/>
          <p:cNvSpPr/>
          <p:nvPr/>
        </p:nvSpPr>
        <p:spPr>
          <a:xfrm rot="-3098253">
            <a:off x="-852670" y="-2733051"/>
            <a:ext cx="3763172" cy="4114800"/>
          </a:xfrm>
          <a:custGeom>
            <a:avLst/>
            <a:gdLst/>
            <a:ahLst/>
            <a:cxnLst/>
            <a:rect l="l" t="t" r="r" b="b"/>
            <a:pathLst>
              <a:path w="3763172" h="4114800">
                <a:moveTo>
                  <a:pt x="0" y="0"/>
                </a:moveTo>
                <a:lnTo>
                  <a:pt x="3763171" y="0"/>
                </a:lnTo>
                <a:lnTo>
                  <a:pt x="3763171"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6" name="Freeform 6"/>
          <p:cNvSpPr/>
          <p:nvPr/>
        </p:nvSpPr>
        <p:spPr>
          <a:xfrm rot="-3098253">
            <a:off x="17075729" y="8144609"/>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rot="-9186969">
            <a:off x="15896966" y="6212212"/>
            <a:ext cx="1584990" cy="2057400"/>
          </a:xfrm>
          <a:custGeom>
            <a:avLst/>
            <a:gdLst/>
            <a:ahLst/>
            <a:cxnLst/>
            <a:rect l="l" t="t" r="r" b="b"/>
            <a:pathLst>
              <a:path w="1584990" h="2057400">
                <a:moveTo>
                  <a:pt x="0" y="0"/>
                </a:moveTo>
                <a:lnTo>
                  <a:pt x="1584990" y="0"/>
                </a:lnTo>
                <a:lnTo>
                  <a:pt x="1584990" y="2057400"/>
                </a:lnTo>
                <a:lnTo>
                  <a:pt x="0" y="20574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rot="-3370807">
            <a:off x="-5762148" y="10458870"/>
            <a:ext cx="8725782" cy="2776385"/>
          </a:xfrm>
          <a:custGeom>
            <a:avLst/>
            <a:gdLst/>
            <a:ahLst/>
            <a:cxnLst/>
            <a:rect l="l" t="t" r="r" b="b"/>
            <a:pathLst>
              <a:path w="8725782" h="2776385">
                <a:moveTo>
                  <a:pt x="0" y="0"/>
                </a:moveTo>
                <a:lnTo>
                  <a:pt x="8725782" y="0"/>
                </a:lnTo>
                <a:lnTo>
                  <a:pt x="8725782" y="2776385"/>
                </a:lnTo>
                <a:lnTo>
                  <a:pt x="0" y="2776385"/>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TextBox 8"/>
          <p:cNvSpPr txBox="1"/>
          <p:nvPr/>
        </p:nvSpPr>
        <p:spPr>
          <a:xfrm>
            <a:off x="1197358" y="1860026"/>
            <a:ext cx="12610884" cy="7478970"/>
          </a:xfrm>
          <a:prstGeom prst="rect">
            <a:avLst/>
          </a:prstGeom>
          <a:noFill/>
        </p:spPr>
        <p:txBody>
          <a:bodyPr wrap="square" rtlCol="0">
            <a:spAutoFit/>
          </a:bodyPr>
          <a:lstStyle/>
          <a:p>
            <a:r>
              <a:rPr lang="en-US" sz="4000" b="1" dirty="0"/>
              <a:t>The Superstore Sales Analysis project provides valuable insights into the performance and profitability of different product categories, customer segments, and regions. The key findings highlight the importance of optimizing discount strategies and focusing on high-margin products to boost profitability. Improved shipping and operational efficiency can further enhance business outcomes. Future recommendations include leveraging advanced predictive models to forecast sales trends and using targeted marketing strategies to drive customer engagement and growth.</a:t>
            </a:r>
          </a:p>
          <a:p>
            <a:endParaRPr lang="en-IN" sz="4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2" name="Freeform 2"/>
          <p:cNvSpPr/>
          <p:nvPr/>
        </p:nvSpPr>
        <p:spPr>
          <a:xfrm>
            <a:off x="11708434" y="3379686"/>
            <a:ext cx="11101732" cy="7569496"/>
          </a:xfrm>
          <a:custGeom>
            <a:avLst/>
            <a:gdLst/>
            <a:ahLst/>
            <a:cxnLst/>
            <a:rect l="l" t="t" r="r" b="b"/>
            <a:pathLst>
              <a:path w="11101732" h="7569496">
                <a:moveTo>
                  <a:pt x="0" y="0"/>
                </a:moveTo>
                <a:lnTo>
                  <a:pt x="11101732" y="0"/>
                </a:lnTo>
                <a:lnTo>
                  <a:pt x="11101732" y="7569496"/>
                </a:lnTo>
                <a:lnTo>
                  <a:pt x="0" y="756949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4873986">
            <a:off x="-1357356" y="-994492"/>
            <a:ext cx="2714711" cy="5512104"/>
          </a:xfrm>
          <a:custGeom>
            <a:avLst/>
            <a:gdLst/>
            <a:ahLst/>
            <a:cxnLst/>
            <a:rect l="l" t="t" r="r" b="b"/>
            <a:pathLst>
              <a:path w="2714711" h="5512104">
                <a:moveTo>
                  <a:pt x="0" y="0"/>
                </a:moveTo>
                <a:lnTo>
                  <a:pt x="2714712" y="0"/>
                </a:lnTo>
                <a:lnTo>
                  <a:pt x="2714712" y="5512104"/>
                </a:lnTo>
                <a:lnTo>
                  <a:pt x="0" y="5512104"/>
                </a:lnTo>
                <a:lnTo>
                  <a:pt x="0" y="0"/>
                </a:lnTo>
                <a:close/>
              </a:path>
            </a:pathLst>
          </a:custGeom>
          <a:blipFill>
            <a:blip r:embed="rId4"/>
            <a:stretch>
              <a:fillRect/>
            </a:stretch>
          </a:blipFill>
        </p:spPr>
      </p:sp>
      <p:sp>
        <p:nvSpPr>
          <p:cNvPr id="4" name="Freeform 4"/>
          <p:cNvSpPr/>
          <p:nvPr/>
        </p:nvSpPr>
        <p:spPr>
          <a:xfrm rot="-472625">
            <a:off x="16281576" y="1690929"/>
            <a:ext cx="4053078" cy="8229600"/>
          </a:xfrm>
          <a:custGeom>
            <a:avLst/>
            <a:gdLst/>
            <a:ahLst/>
            <a:cxnLst/>
            <a:rect l="l" t="t" r="r" b="b"/>
            <a:pathLst>
              <a:path w="4053078" h="8229600">
                <a:moveTo>
                  <a:pt x="0" y="0"/>
                </a:moveTo>
                <a:lnTo>
                  <a:pt x="4053078" y="0"/>
                </a:lnTo>
                <a:lnTo>
                  <a:pt x="4053078" y="8229600"/>
                </a:lnTo>
                <a:lnTo>
                  <a:pt x="0" y="8229600"/>
                </a:lnTo>
                <a:lnTo>
                  <a:pt x="0" y="0"/>
                </a:lnTo>
                <a:close/>
              </a:path>
            </a:pathLst>
          </a:custGeom>
          <a:blipFill>
            <a:blip r:embed="rId4"/>
            <a:stretch>
              <a:fillRect/>
            </a:stretch>
          </a:blipFill>
        </p:spPr>
      </p:sp>
      <p:sp>
        <p:nvSpPr>
          <p:cNvPr id="5" name="Freeform 5"/>
          <p:cNvSpPr/>
          <p:nvPr/>
        </p:nvSpPr>
        <p:spPr>
          <a:xfrm rot="576796">
            <a:off x="11487301" y="3523510"/>
            <a:ext cx="8766551" cy="8229600"/>
          </a:xfrm>
          <a:custGeom>
            <a:avLst/>
            <a:gdLst/>
            <a:ahLst/>
            <a:cxnLst/>
            <a:rect l="l" t="t" r="r" b="b"/>
            <a:pathLst>
              <a:path w="8766551" h="8229600">
                <a:moveTo>
                  <a:pt x="0" y="0"/>
                </a:moveTo>
                <a:lnTo>
                  <a:pt x="8766551" y="0"/>
                </a:lnTo>
                <a:lnTo>
                  <a:pt x="8766551" y="8229600"/>
                </a:lnTo>
                <a:lnTo>
                  <a:pt x="0" y="8229600"/>
                </a:lnTo>
                <a:lnTo>
                  <a:pt x="0" y="0"/>
                </a:lnTo>
                <a:close/>
              </a:path>
            </a:pathLst>
          </a:custGeom>
          <a:blipFill>
            <a:blip r:embed="rId5"/>
            <a:stretch>
              <a:fillRect/>
            </a:stretch>
          </a:blipFill>
        </p:spPr>
      </p:sp>
      <p:sp>
        <p:nvSpPr>
          <p:cNvPr id="6" name="TextBox 6"/>
          <p:cNvSpPr txBox="1"/>
          <p:nvPr/>
        </p:nvSpPr>
        <p:spPr>
          <a:xfrm rot="-195010">
            <a:off x="723923" y="4952932"/>
            <a:ext cx="12715062" cy="1705595"/>
          </a:xfrm>
          <a:prstGeom prst="rect">
            <a:avLst/>
          </a:prstGeom>
        </p:spPr>
        <p:txBody>
          <a:bodyPr wrap="square" lIns="0" tIns="0" rIns="0" bIns="0" rtlCol="0" anchor="t">
            <a:spAutoFit/>
          </a:bodyPr>
          <a:lstStyle/>
          <a:p>
            <a:pPr marL="0" lvl="0" indent="0" algn="l">
              <a:lnSpc>
                <a:spcPts val="13306"/>
              </a:lnSpc>
            </a:pPr>
            <a:r>
              <a:rPr lang="en-US" sz="14000" dirty="0">
                <a:solidFill>
                  <a:srgbClr val="DD724D"/>
                </a:solidFill>
                <a:latin typeface="Loubag"/>
                <a:ea typeface="Loubag"/>
                <a:cs typeface="Loubag"/>
                <a:sym typeface="Loubag"/>
              </a:rPr>
              <a:t>Thank You!</a:t>
            </a:r>
          </a:p>
        </p:txBody>
      </p:sp>
      <p:sp>
        <p:nvSpPr>
          <p:cNvPr id="8" name="Freeform 8"/>
          <p:cNvSpPr/>
          <p:nvPr/>
        </p:nvSpPr>
        <p:spPr>
          <a:xfrm rot="-3098253">
            <a:off x="-2031335" y="8229600"/>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Freeform 9"/>
          <p:cNvSpPr/>
          <p:nvPr/>
        </p:nvSpPr>
        <p:spPr>
          <a:xfrm rot="8575226">
            <a:off x="10446722" y="2143247"/>
            <a:ext cx="1584990" cy="2057400"/>
          </a:xfrm>
          <a:custGeom>
            <a:avLst/>
            <a:gdLst/>
            <a:ahLst/>
            <a:cxnLst/>
            <a:rect l="l" t="t" r="r" b="b"/>
            <a:pathLst>
              <a:path w="1584990" h="2057400">
                <a:moveTo>
                  <a:pt x="0" y="0"/>
                </a:moveTo>
                <a:lnTo>
                  <a:pt x="1584990" y="0"/>
                </a:lnTo>
                <a:lnTo>
                  <a:pt x="1584990" y="2057400"/>
                </a:lnTo>
                <a:lnTo>
                  <a:pt x="0" y="205740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2" name="Freeform 2"/>
          <p:cNvSpPr/>
          <p:nvPr/>
        </p:nvSpPr>
        <p:spPr>
          <a:xfrm>
            <a:off x="15555475" y="2526128"/>
            <a:ext cx="4418444" cy="4141372"/>
          </a:xfrm>
          <a:custGeom>
            <a:avLst/>
            <a:gdLst/>
            <a:ahLst/>
            <a:cxnLst/>
            <a:rect l="l" t="t" r="r" b="b"/>
            <a:pathLst>
              <a:path w="8766314" h="7495199">
                <a:moveTo>
                  <a:pt x="0" y="0"/>
                </a:moveTo>
                <a:lnTo>
                  <a:pt x="8766314" y="0"/>
                </a:lnTo>
                <a:lnTo>
                  <a:pt x="8766314" y="7495199"/>
                </a:lnTo>
                <a:lnTo>
                  <a:pt x="0" y="7495199"/>
                </a:lnTo>
                <a:lnTo>
                  <a:pt x="0" y="0"/>
                </a:lnTo>
                <a:close/>
              </a:path>
            </a:pathLst>
          </a:custGeom>
          <a:blipFill>
            <a:blip r:embed="rId2"/>
            <a:stretch>
              <a:fillRect/>
            </a:stretch>
          </a:blipFill>
        </p:spPr>
      </p:sp>
      <p:sp>
        <p:nvSpPr>
          <p:cNvPr id="3" name="Freeform 3"/>
          <p:cNvSpPr/>
          <p:nvPr/>
        </p:nvSpPr>
        <p:spPr>
          <a:xfrm>
            <a:off x="0" y="0"/>
            <a:ext cx="4434843" cy="3278597"/>
          </a:xfrm>
          <a:custGeom>
            <a:avLst/>
            <a:gdLst/>
            <a:ahLst/>
            <a:cxnLst/>
            <a:rect l="l" t="t" r="r" b="b"/>
            <a:pathLst>
              <a:path w="4434843" h="3278597">
                <a:moveTo>
                  <a:pt x="0" y="0"/>
                </a:moveTo>
                <a:lnTo>
                  <a:pt x="4434843" y="0"/>
                </a:lnTo>
                <a:lnTo>
                  <a:pt x="4434843" y="3278597"/>
                </a:lnTo>
                <a:lnTo>
                  <a:pt x="0" y="327859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flipH="1" flipV="1">
            <a:off x="13853157" y="7008403"/>
            <a:ext cx="4434843" cy="3278597"/>
          </a:xfrm>
          <a:custGeom>
            <a:avLst/>
            <a:gdLst/>
            <a:ahLst/>
            <a:cxnLst/>
            <a:rect l="l" t="t" r="r" b="b"/>
            <a:pathLst>
              <a:path w="4434843" h="3278597">
                <a:moveTo>
                  <a:pt x="4434843" y="3278597"/>
                </a:moveTo>
                <a:lnTo>
                  <a:pt x="0" y="3278597"/>
                </a:lnTo>
                <a:lnTo>
                  <a:pt x="0" y="0"/>
                </a:lnTo>
                <a:lnTo>
                  <a:pt x="4434843" y="0"/>
                </a:lnTo>
                <a:lnTo>
                  <a:pt x="4434843" y="3278597"/>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rot="1964731">
            <a:off x="-1367236" y="-1158527"/>
            <a:ext cx="27344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6" name="TextBox 6"/>
          <p:cNvSpPr txBox="1"/>
          <p:nvPr/>
        </p:nvSpPr>
        <p:spPr>
          <a:xfrm>
            <a:off x="3657600" y="318424"/>
            <a:ext cx="12842707" cy="1320874"/>
          </a:xfrm>
          <a:prstGeom prst="rect">
            <a:avLst/>
          </a:prstGeom>
        </p:spPr>
        <p:txBody>
          <a:bodyPr wrap="square" lIns="0" tIns="0" rIns="0" bIns="0" rtlCol="0" anchor="t">
            <a:spAutoFit/>
          </a:bodyPr>
          <a:lstStyle/>
          <a:p>
            <a:pPr marL="0" lvl="0" indent="0" algn="ctr">
              <a:lnSpc>
                <a:spcPts val="10322"/>
              </a:lnSpc>
            </a:pPr>
            <a:r>
              <a:rPr lang="en-US" sz="7373" dirty="0" smtClean="0">
                <a:solidFill>
                  <a:srgbClr val="DD724D"/>
                </a:solidFill>
                <a:latin typeface="Loubag"/>
                <a:ea typeface="Loubag"/>
                <a:cs typeface="Loubag"/>
                <a:sym typeface="Loubag"/>
              </a:rPr>
              <a:t>Steps taken in the project</a:t>
            </a:r>
            <a:endParaRPr lang="en-US" sz="7373" u="none" strike="noStrike" dirty="0">
              <a:solidFill>
                <a:srgbClr val="DD724D"/>
              </a:solidFill>
              <a:latin typeface="Loubag"/>
              <a:ea typeface="Loubag"/>
              <a:cs typeface="Loubag"/>
              <a:sym typeface="Loubag"/>
            </a:endParaRPr>
          </a:p>
        </p:txBody>
      </p:sp>
      <p:sp>
        <p:nvSpPr>
          <p:cNvPr id="7" name="Freeform 7"/>
          <p:cNvSpPr/>
          <p:nvPr/>
        </p:nvSpPr>
        <p:spPr>
          <a:xfrm>
            <a:off x="13673889" y="7853617"/>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rot="-1300442">
            <a:off x="15143285" y="5078931"/>
            <a:ext cx="1342867" cy="1743112"/>
          </a:xfrm>
          <a:custGeom>
            <a:avLst/>
            <a:gdLst/>
            <a:ahLst/>
            <a:cxnLst/>
            <a:rect l="l" t="t" r="r" b="b"/>
            <a:pathLst>
              <a:path w="1342867" h="1743112">
                <a:moveTo>
                  <a:pt x="0" y="0"/>
                </a:moveTo>
                <a:lnTo>
                  <a:pt x="1342867" y="0"/>
                </a:lnTo>
                <a:lnTo>
                  <a:pt x="1342867" y="1743113"/>
                </a:lnTo>
                <a:lnTo>
                  <a:pt x="0" y="174311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TextBox 8"/>
          <p:cNvSpPr txBox="1"/>
          <p:nvPr/>
        </p:nvSpPr>
        <p:spPr>
          <a:xfrm>
            <a:off x="1447800" y="2095500"/>
            <a:ext cx="12405357" cy="7232749"/>
          </a:xfrm>
          <a:prstGeom prst="rect">
            <a:avLst/>
          </a:prstGeom>
          <a:noFill/>
        </p:spPr>
        <p:txBody>
          <a:bodyPr wrap="square" rtlCol="0">
            <a:spAutoFit/>
          </a:bodyPr>
          <a:lstStyle/>
          <a:p>
            <a:r>
              <a:rPr lang="en-US" sz="3200" b="1" dirty="0"/>
              <a:t>Data Collection</a:t>
            </a:r>
          </a:p>
          <a:p>
            <a:r>
              <a:rPr lang="en-US" sz="2800" b="1" dirty="0"/>
              <a:t>Gathered comprehensive data from transaction records of a superstore, including sales, profit, and customer demographics</a:t>
            </a:r>
            <a:r>
              <a:rPr lang="en-US" sz="2800" b="1" dirty="0" smtClean="0"/>
              <a:t>.</a:t>
            </a:r>
          </a:p>
          <a:p>
            <a:endParaRPr lang="en-US" sz="2800" b="1" dirty="0"/>
          </a:p>
          <a:p>
            <a:r>
              <a:rPr lang="en-US" sz="3200" b="1" dirty="0"/>
              <a:t>Data Preprocessing</a:t>
            </a:r>
          </a:p>
          <a:p>
            <a:r>
              <a:rPr lang="en-US" sz="2800" b="1" dirty="0"/>
              <a:t>Cleaned the dataset to remove missing or duplicate values, ensuring consistency and accuracy for </a:t>
            </a:r>
            <a:r>
              <a:rPr lang="en-US" sz="2800" b="1" dirty="0" smtClean="0"/>
              <a:t>analysis.</a:t>
            </a:r>
          </a:p>
          <a:p>
            <a:endParaRPr lang="en-US" sz="2800" b="1" dirty="0"/>
          </a:p>
          <a:p>
            <a:r>
              <a:rPr lang="en-US" sz="3200" b="1" dirty="0"/>
              <a:t>Data Analysis</a:t>
            </a:r>
          </a:p>
          <a:p>
            <a:r>
              <a:rPr lang="en-US" sz="2800" b="1" dirty="0"/>
              <a:t>Applied statistical and visualization techniques to identify sales trends, regional performance, and customer behavior patterns</a:t>
            </a:r>
            <a:r>
              <a:rPr lang="en-US" sz="2800" b="1" dirty="0" smtClean="0"/>
              <a:t>.</a:t>
            </a:r>
          </a:p>
          <a:p>
            <a:endParaRPr lang="en-US" sz="2800" b="1" dirty="0"/>
          </a:p>
          <a:p>
            <a:r>
              <a:rPr lang="en-US" sz="3200" b="1" dirty="0"/>
              <a:t>Model Building and </a:t>
            </a:r>
            <a:r>
              <a:rPr lang="en-US" sz="3200" b="1" dirty="0" smtClean="0"/>
              <a:t>Visualization</a:t>
            </a:r>
            <a:endParaRPr lang="en-US" sz="3200" b="1" dirty="0"/>
          </a:p>
          <a:p>
            <a:r>
              <a:rPr lang="en-US" sz="2800" b="1" dirty="0"/>
              <a:t>Built predictive models to forecast sales and profits and used visualizations like bar plots and pie charts for actionable insights</a:t>
            </a:r>
          </a:p>
          <a:p>
            <a:endParaRPr lang="en-IN" sz="28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2" name="Freeform 2"/>
          <p:cNvSpPr/>
          <p:nvPr/>
        </p:nvSpPr>
        <p:spPr>
          <a:xfrm>
            <a:off x="-4522166" y="1358752"/>
            <a:ext cx="11101732" cy="7569496"/>
          </a:xfrm>
          <a:custGeom>
            <a:avLst/>
            <a:gdLst/>
            <a:ahLst/>
            <a:cxnLst/>
            <a:rect l="l" t="t" r="r" b="b"/>
            <a:pathLst>
              <a:path w="11101732" h="7569496">
                <a:moveTo>
                  <a:pt x="0" y="0"/>
                </a:moveTo>
                <a:lnTo>
                  <a:pt x="11101732" y="0"/>
                </a:lnTo>
                <a:lnTo>
                  <a:pt x="11101732" y="7569496"/>
                </a:lnTo>
                <a:lnTo>
                  <a:pt x="0" y="756949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911907">
            <a:off x="180302" y="-825464"/>
            <a:ext cx="6893155" cy="7313693"/>
          </a:xfrm>
          <a:custGeom>
            <a:avLst/>
            <a:gdLst/>
            <a:ahLst/>
            <a:cxnLst/>
            <a:rect l="l" t="t" r="r" b="b"/>
            <a:pathLst>
              <a:path w="6893155" h="7313693">
                <a:moveTo>
                  <a:pt x="0" y="0"/>
                </a:moveTo>
                <a:lnTo>
                  <a:pt x="6893156" y="0"/>
                </a:lnTo>
                <a:lnTo>
                  <a:pt x="6893156" y="7313693"/>
                </a:lnTo>
                <a:lnTo>
                  <a:pt x="0" y="7313693"/>
                </a:lnTo>
                <a:lnTo>
                  <a:pt x="0" y="0"/>
                </a:lnTo>
                <a:close/>
              </a:path>
            </a:pathLst>
          </a:custGeom>
          <a:blipFill>
            <a:blip r:embed="rId4"/>
            <a:stretch>
              <a:fillRect/>
            </a:stretch>
          </a:blipFill>
        </p:spPr>
      </p:sp>
      <p:sp>
        <p:nvSpPr>
          <p:cNvPr id="7" name="Freeform 7"/>
          <p:cNvSpPr/>
          <p:nvPr/>
        </p:nvSpPr>
        <p:spPr>
          <a:xfrm rot="-3098253">
            <a:off x="16406414" y="8588947"/>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5">
              <a:extLst>
                <a:ext uri="{96DAC541-7B7A-43D3-8B79-37D633B846F1}">
                  <asvg:svgBlip xmlns="" xmlns:asvg="http://schemas.microsoft.com/office/drawing/2016/SVG/main" r:embed="rId8"/>
                </a:ext>
              </a:extLst>
            </a:blip>
            <a:stretch>
              <a:fillRect/>
            </a:stretch>
          </a:blipFill>
        </p:spPr>
      </p:sp>
      <p:sp>
        <p:nvSpPr>
          <p:cNvPr id="8" name="Freeform 8"/>
          <p:cNvSpPr/>
          <p:nvPr/>
        </p:nvSpPr>
        <p:spPr>
          <a:xfrm rot="-9186969">
            <a:off x="4309077" y="6235191"/>
            <a:ext cx="1584990" cy="2057400"/>
          </a:xfrm>
          <a:custGeom>
            <a:avLst/>
            <a:gdLst/>
            <a:ahLst/>
            <a:cxnLst/>
            <a:rect l="l" t="t" r="r" b="b"/>
            <a:pathLst>
              <a:path w="1584990" h="2057400">
                <a:moveTo>
                  <a:pt x="0" y="0"/>
                </a:moveTo>
                <a:lnTo>
                  <a:pt x="1584990" y="0"/>
                </a:lnTo>
                <a:lnTo>
                  <a:pt x="1584990" y="2057400"/>
                </a:lnTo>
                <a:lnTo>
                  <a:pt x="0" y="2057400"/>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9" name="TextBox 8"/>
          <p:cNvSpPr txBox="1"/>
          <p:nvPr/>
        </p:nvSpPr>
        <p:spPr>
          <a:xfrm>
            <a:off x="6599619" y="2831382"/>
            <a:ext cx="11277600" cy="3785652"/>
          </a:xfrm>
          <a:prstGeom prst="rect">
            <a:avLst/>
          </a:prstGeom>
          <a:noFill/>
        </p:spPr>
        <p:txBody>
          <a:bodyPr wrap="square" rtlCol="0">
            <a:spAutoFit/>
          </a:bodyPr>
          <a:lstStyle/>
          <a:p>
            <a:r>
              <a:rPr lang="en-US" sz="4000" b="1" dirty="0"/>
              <a:t>Q 1: What is the total profit generated</a:t>
            </a:r>
            <a:r>
              <a:rPr lang="en-US" sz="4000" b="1" dirty="0" smtClean="0"/>
              <a:t>?</a:t>
            </a:r>
          </a:p>
          <a:p>
            <a:r>
              <a:rPr lang="en-US" sz="4000" b="1" dirty="0" smtClean="0"/>
              <a:t>Q </a:t>
            </a:r>
            <a:r>
              <a:rPr lang="en-US" sz="4000" b="1" dirty="0"/>
              <a:t>2: Which product category contributed the most to total sales</a:t>
            </a:r>
            <a:r>
              <a:rPr lang="en-US" sz="4000" b="1" dirty="0" smtClean="0"/>
              <a:t>?</a:t>
            </a:r>
          </a:p>
          <a:p>
            <a:r>
              <a:rPr lang="en-US" sz="4000" b="1" dirty="0" smtClean="0"/>
              <a:t>Q </a:t>
            </a:r>
            <a:r>
              <a:rPr lang="en-US" sz="4000" b="1" dirty="0"/>
              <a:t>3: What is the average discount offered across all orders</a:t>
            </a:r>
            <a:r>
              <a:rPr lang="en-US" sz="4000" b="1" dirty="0" smtClean="0"/>
              <a:t>?</a:t>
            </a:r>
          </a:p>
          <a:p>
            <a:r>
              <a:rPr lang="en-US" sz="4000" b="1" dirty="0" smtClean="0"/>
              <a:t>Q </a:t>
            </a:r>
            <a:r>
              <a:rPr lang="en-US" sz="4000" b="1" dirty="0"/>
              <a:t>4: Which ship mode is the most commonly used?</a:t>
            </a:r>
            <a:endParaRPr lang="en-IN" sz="4000" b="1" dirty="0"/>
          </a:p>
        </p:txBody>
      </p:sp>
      <p:sp>
        <p:nvSpPr>
          <p:cNvPr id="11" name="TextBox 10"/>
          <p:cNvSpPr txBox="1"/>
          <p:nvPr/>
        </p:nvSpPr>
        <p:spPr>
          <a:xfrm>
            <a:off x="8608893" y="266700"/>
            <a:ext cx="9296400" cy="1569660"/>
          </a:xfrm>
          <a:prstGeom prst="rect">
            <a:avLst/>
          </a:prstGeom>
          <a:noFill/>
        </p:spPr>
        <p:txBody>
          <a:bodyPr wrap="square" rtlCol="0">
            <a:spAutoFit/>
          </a:bodyPr>
          <a:lstStyle/>
          <a:p>
            <a:r>
              <a:rPr lang="en-US" sz="9600" b="1" dirty="0" smtClean="0"/>
              <a:t>Questions</a:t>
            </a:r>
            <a:endParaRPr lang="en-IN" sz="96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2" name="Freeform 2"/>
          <p:cNvSpPr/>
          <p:nvPr/>
        </p:nvSpPr>
        <p:spPr>
          <a:xfrm>
            <a:off x="-2206968" y="6063382"/>
            <a:ext cx="10041171" cy="3194918"/>
          </a:xfrm>
          <a:custGeom>
            <a:avLst/>
            <a:gdLst/>
            <a:ahLst/>
            <a:cxnLst/>
            <a:rect l="l" t="t" r="r" b="b"/>
            <a:pathLst>
              <a:path w="10041171" h="3194918">
                <a:moveTo>
                  <a:pt x="0" y="0"/>
                </a:moveTo>
                <a:lnTo>
                  <a:pt x="10041171" y="0"/>
                </a:lnTo>
                <a:lnTo>
                  <a:pt x="10041171" y="3194918"/>
                </a:lnTo>
                <a:lnTo>
                  <a:pt x="0" y="319491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rot="-771264">
            <a:off x="1380186" y="2256719"/>
            <a:ext cx="5812691" cy="3814579"/>
          </a:xfrm>
          <a:custGeom>
            <a:avLst/>
            <a:gdLst/>
            <a:ahLst/>
            <a:cxnLst/>
            <a:rect l="l" t="t" r="r" b="b"/>
            <a:pathLst>
              <a:path w="5812691" h="3814579">
                <a:moveTo>
                  <a:pt x="0" y="0"/>
                </a:moveTo>
                <a:lnTo>
                  <a:pt x="5812691" y="0"/>
                </a:lnTo>
                <a:lnTo>
                  <a:pt x="5812691" y="3814579"/>
                </a:lnTo>
                <a:lnTo>
                  <a:pt x="0" y="3814579"/>
                </a:lnTo>
                <a:lnTo>
                  <a:pt x="0" y="0"/>
                </a:lnTo>
                <a:close/>
              </a:path>
            </a:pathLst>
          </a:custGeom>
          <a:blipFill>
            <a:blip r:embed="rId4"/>
            <a:stretch>
              <a:fillRect/>
            </a:stretch>
          </a:blipFill>
        </p:spPr>
      </p:sp>
      <p:sp>
        <p:nvSpPr>
          <p:cNvPr id="4" name="Freeform 4"/>
          <p:cNvSpPr/>
          <p:nvPr/>
        </p:nvSpPr>
        <p:spPr>
          <a:xfrm>
            <a:off x="4450418" y="4314291"/>
            <a:ext cx="3383786" cy="3020029"/>
          </a:xfrm>
          <a:custGeom>
            <a:avLst/>
            <a:gdLst/>
            <a:ahLst/>
            <a:cxnLst/>
            <a:rect l="l" t="t" r="r" b="b"/>
            <a:pathLst>
              <a:path w="3383786" h="3020029">
                <a:moveTo>
                  <a:pt x="0" y="0"/>
                </a:moveTo>
                <a:lnTo>
                  <a:pt x="3383785" y="0"/>
                </a:lnTo>
                <a:lnTo>
                  <a:pt x="3383785" y="3020029"/>
                </a:lnTo>
                <a:lnTo>
                  <a:pt x="0" y="3020029"/>
                </a:lnTo>
                <a:lnTo>
                  <a:pt x="0" y="0"/>
                </a:lnTo>
                <a:close/>
              </a:path>
            </a:pathLst>
          </a:custGeom>
          <a:blipFill>
            <a:blip r:embed="rId5"/>
            <a:stretch>
              <a:fillRect/>
            </a:stretch>
          </a:blipFill>
        </p:spPr>
      </p:sp>
      <p:sp>
        <p:nvSpPr>
          <p:cNvPr id="5" name="Freeform 5"/>
          <p:cNvSpPr/>
          <p:nvPr/>
        </p:nvSpPr>
        <p:spPr>
          <a:xfrm rot="-3466938">
            <a:off x="3138699" y="3861905"/>
            <a:ext cx="2623437" cy="6048271"/>
          </a:xfrm>
          <a:custGeom>
            <a:avLst/>
            <a:gdLst/>
            <a:ahLst/>
            <a:cxnLst/>
            <a:rect l="l" t="t" r="r" b="b"/>
            <a:pathLst>
              <a:path w="2623437" h="6048271">
                <a:moveTo>
                  <a:pt x="0" y="0"/>
                </a:moveTo>
                <a:lnTo>
                  <a:pt x="2623437" y="0"/>
                </a:lnTo>
                <a:lnTo>
                  <a:pt x="2623437" y="6048271"/>
                </a:lnTo>
                <a:lnTo>
                  <a:pt x="0" y="6048271"/>
                </a:lnTo>
                <a:lnTo>
                  <a:pt x="0" y="0"/>
                </a:lnTo>
                <a:close/>
              </a:path>
            </a:pathLst>
          </a:custGeom>
          <a:blipFill>
            <a:blip r:embed="rId6"/>
            <a:stretch>
              <a:fillRect/>
            </a:stretch>
          </a:blipFill>
        </p:spPr>
      </p:sp>
      <p:sp>
        <p:nvSpPr>
          <p:cNvPr id="6" name="TextBox 6"/>
          <p:cNvSpPr txBox="1"/>
          <p:nvPr/>
        </p:nvSpPr>
        <p:spPr>
          <a:xfrm>
            <a:off x="5270526" y="-45006"/>
            <a:ext cx="7315371" cy="1260519"/>
          </a:xfrm>
          <a:prstGeom prst="rect">
            <a:avLst/>
          </a:prstGeom>
        </p:spPr>
        <p:txBody>
          <a:bodyPr lIns="0" tIns="0" rIns="0" bIns="0" rtlCol="0" anchor="t">
            <a:spAutoFit/>
          </a:bodyPr>
          <a:lstStyle/>
          <a:p>
            <a:pPr marL="0" lvl="0" indent="0" algn="l">
              <a:lnSpc>
                <a:spcPts val="10322"/>
              </a:lnSpc>
            </a:pPr>
            <a:r>
              <a:rPr lang="en-US" sz="7373" dirty="0">
                <a:solidFill>
                  <a:srgbClr val="DD724D"/>
                </a:solidFill>
                <a:latin typeface="Loubag"/>
                <a:ea typeface="Loubag"/>
                <a:cs typeface="Loubag"/>
                <a:sym typeface="Loubag"/>
              </a:rPr>
              <a:t>Introduction</a:t>
            </a:r>
          </a:p>
        </p:txBody>
      </p:sp>
      <p:sp>
        <p:nvSpPr>
          <p:cNvPr id="7" name="TextBox 7"/>
          <p:cNvSpPr txBox="1"/>
          <p:nvPr/>
        </p:nvSpPr>
        <p:spPr>
          <a:xfrm>
            <a:off x="7834203" y="1765795"/>
            <a:ext cx="8034241" cy="7755969"/>
          </a:xfrm>
          <a:prstGeom prst="rect">
            <a:avLst/>
          </a:prstGeom>
        </p:spPr>
        <p:txBody>
          <a:bodyPr wrap="square" lIns="0" tIns="0" rIns="0" bIns="0" rtlCol="0" anchor="t">
            <a:spAutoFit/>
          </a:bodyPr>
          <a:lstStyle/>
          <a:p>
            <a:pPr algn="just"/>
            <a:r>
              <a:rPr lang="en-US" sz="3600" b="1" dirty="0"/>
              <a:t>The Superstore Sales Analysis project aims to explore and understand the key factors influencing sales performance and profitability in a retail environment. By leveraging data-driven insights, this project seeks to identify trends, optimize business operations, and improve decision-making processes. The analysis covers various aspects, including customer behavior, regional sales distribution, and product performance, providing a comprehensive view of business dynamics.</a:t>
            </a:r>
          </a:p>
          <a:p>
            <a:pPr algn="just"/>
            <a:endParaRPr lang="en-US" sz="3600" b="1" dirty="0">
              <a:solidFill>
                <a:srgbClr val="DD724D"/>
              </a:solidFill>
              <a:latin typeface="Roboto"/>
              <a:ea typeface="Roboto"/>
              <a:cs typeface="Roboto"/>
              <a:sym typeface="Roboto"/>
            </a:endParaRPr>
          </a:p>
        </p:txBody>
      </p:sp>
      <p:sp>
        <p:nvSpPr>
          <p:cNvPr id="8" name="Freeform 8"/>
          <p:cNvSpPr/>
          <p:nvPr/>
        </p:nvSpPr>
        <p:spPr>
          <a:xfrm rot="-3098253">
            <a:off x="16114951" y="-1054176"/>
            <a:ext cx="3763172" cy="4114800"/>
          </a:xfrm>
          <a:custGeom>
            <a:avLst/>
            <a:gdLst/>
            <a:ahLst/>
            <a:cxnLst/>
            <a:rect l="l" t="t" r="r" b="b"/>
            <a:pathLst>
              <a:path w="3763172" h="4114800">
                <a:moveTo>
                  <a:pt x="0" y="0"/>
                </a:moveTo>
                <a:lnTo>
                  <a:pt x="3763171" y="0"/>
                </a:lnTo>
                <a:lnTo>
                  <a:pt x="3763171" y="4114800"/>
                </a:lnTo>
                <a:lnTo>
                  <a:pt x="0" y="411480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9" name="Freeform 9"/>
          <p:cNvSpPr/>
          <p:nvPr/>
        </p:nvSpPr>
        <p:spPr>
          <a:xfrm rot="-1300442">
            <a:off x="15774528" y="2883913"/>
            <a:ext cx="1342867" cy="1743112"/>
          </a:xfrm>
          <a:custGeom>
            <a:avLst/>
            <a:gdLst/>
            <a:ahLst/>
            <a:cxnLst/>
            <a:rect l="l" t="t" r="r" b="b"/>
            <a:pathLst>
              <a:path w="1342867" h="1743112">
                <a:moveTo>
                  <a:pt x="0" y="0"/>
                </a:moveTo>
                <a:lnTo>
                  <a:pt x="1342867" y="0"/>
                </a:lnTo>
                <a:lnTo>
                  <a:pt x="1342867" y="1743112"/>
                </a:lnTo>
                <a:lnTo>
                  <a:pt x="0" y="1743112"/>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2" name="Freeform 2"/>
          <p:cNvSpPr/>
          <p:nvPr/>
        </p:nvSpPr>
        <p:spPr>
          <a:xfrm flipH="1">
            <a:off x="10966130" y="35690"/>
            <a:ext cx="9819159" cy="11494962"/>
          </a:xfrm>
          <a:custGeom>
            <a:avLst/>
            <a:gdLst/>
            <a:ahLst/>
            <a:cxnLst/>
            <a:rect l="l" t="t" r="r" b="b"/>
            <a:pathLst>
              <a:path w="9819159" h="11494962">
                <a:moveTo>
                  <a:pt x="9819160" y="0"/>
                </a:moveTo>
                <a:lnTo>
                  <a:pt x="0" y="0"/>
                </a:lnTo>
                <a:lnTo>
                  <a:pt x="0" y="11494963"/>
                </a:lnTo>
                <a:lnTo>
                  <a:pt x="9819160" y="11494963"/>
                </a:lnTo>
                <a:lnTo>
                  <a:pt x="981916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Freeform 3"/>
          <p:cNvSpPr/>
          <p:nvPr/>
        </p:nvSpPr>
        <p:spPr>
          <a:xfrm>
            <a:off x="11924984" y="3745304"/>
            <a:ext cx="9030133" cy="7578901"/>
          </a:xfrm>
          <a:custGeom>
            <a:avLst/>
            <a:gdLst/>
            <a:ahLst/>
            <a:cxnLst/>
            <a:rect l="l" t="t" r="r" b="b"/>
            <a:pathLst>
              <a:path w="10303081" h="9079590">
                <a:moveTo>
                  <a:pt x="0" y="0"/>
                </a:moveTo>
                <a:lnTo>
                  <a:pt x="10303081" y="0"/>
                </a:lnTo>
                <a:lnTo>
                  <a:pt x="10303081" y="9079590"/>
                </a:lnTo>
                <a:lnTo>
                  <a:pt x="0" y="9079590"/>
                </a:lnTo>
                <a:lnTo>
                  <a:pt x="0" y="0"/>
                </a:lnTo>
                <a:close/>
              </a:path>
            </a:pathLst>
          </a:custGeom>
          <a:blipFill>
            <a:blip r:embed="rId5"/>
            <a:stretch>
              <a:fillRect/>
            </a:stretch>
          </a:blipFill>
        </p:spPr>
      </p:sp>
      <p:sp>
        <p:nvSpPr>
          <p:cNvPr id="4" name="TextBox 4"/>
          <p:cNvSpPr txBox="1"/>
          <p:nvPr/>
        </p:nvSpPr>
        <p:spPr>
          <a:xfrm>
            <a:off x="1825661" y="244166"/>
            <a:ext cx="9790174" cy="1320874"/>
          </a:xfrm>
          <a:prstGeom prst="rect">
            <a:avLst/>
          </a:prstGeom>
        </p:spPr>
        <p:txBody>
          <a:bodyPr wrap="square" lIns="0" tIns="0" rIns="0" bIns="0" rtlCol="0" anchor="t">
            <a:spAutoFit/>
          </a:bodyPr>
          <a:lstStyle/>
          <a:p>
            <a:pPr marL="0" lvl="0" indent="0" algn="l">
              <a:lnSpc>
                <a:spcPts val="10322"/>
              </a:lnSpc>
            </a:pPr>
            <a:r>
              <a:rPr lang="en-US" sz="7373" dirty="0" smtClean="0">
                <a:solidFill>
                  <a:srgbClr val="DD724D"/>
                </a:solidFill>
                <a:latin typeface="Loubag"/>
                <a:ea typeface="Loubag"/>
                <a:cs typeface="Loubag"/>
                <a:sym typeface="Loubag"/>
              </a:rPr>
              <a:t>Project objective</a:t>
            </a:r>
            <a:endParaRPr lang="en-US" sz="7373" dirty="0">
              <a:solidFill>
                <a:srgbClr val="DD724D"/>
              </a:solidFill>
              <a:latin typeface="Loubag"/>
              <a:ea typeface="Loubag"/>
              <a:cs typeface="Loubag"/>
              <a:sym typeface="Loubag"/>
            </a:endParaRPr>
          </a:p>
        </p:txBody>
      </p:sp>
      <p:sp>
        <p:nvSpPr>
          <p:cNvPr id="6" name="Freeform 6"/>
          <p:cNvSpPr/>
          <p:nvPr/>
        </p:nvSpPr>
        <p:spPr>
          <a:xfrm rot="-3098253">
            <a:off x="10043398" y="-1696377"/>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7" name="Freeform 7"/>
          <p:cNvSpPr/>
          <p:nvPr/>
        </p:nvSpPr>
        <p:spPr>
          <a:xfrm rot="-3098253">
            <a:off x="-1881586" y="8229600"/>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8" name="Freeform 8"/>
          <p:cNvSpPr/>
          <p:nvPr/>
        </p:nvSpPr>
        <p:spPr>
          <a:xfrm rot="-10409636">
            <a:off x="354928" y="1626623"/>
            <a:ext cx="1342867" cy="1743112"/>
          </a:xfrm>
          <a:custGeom>
            <a:avLst/>
            <a:gdLst/>
            <a:ahLst/>
            <a:cxnLst/>
            <a:rect l="l" t="t" r="r" b="b"/>
            <a:pathLst>
              <a:path w="1342867" h="1743112">
                <a:moveTo>
                  <a:pt x="0" y="0"/>
                </a:moveTo>
                <a:lnTo>
                  <a:pt x="1342868" y="0"/>
                </a:lnTo>
                <a:lnTo>
                  <a:pt x="1342868" y="1743113"/>
                </a:lnTo>
                <a:lnTo>
                  <a:pt x="0" y="174311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5" name="TextBox 4"/>
          <p:cNvSpPr txBox="1"/>
          <p:nvPr/>
        </p:nvSpPr>
        <p:spPr>
          <a:xfrm>
            <a:off x="1768163" y="2498179"/>
            <a:ext cx="10132758" cy="7864332"/>
          </a:xfrm>
          <a:prstGeom prst="rect">
            <a:avLst/>
          </a:prstGeom>
          <a:noFill/>
        </p:spPr>
        <p:txBody>
          <a:bodyPr wrap="square" rtlCol="0">
            <a:spAutoFit/>
          </a:bodyPr>
          <a:lstStyle/>
          <a:p>
            <a:pPr>
              <a:lnSpc>
                <a:spcPct val="150000"/>
              </a:lnSpc>
            </a:pPr>
            <a:r>
              <a:rPr lang="en-US" sz="2800" b="1" dirty="0"/>
              <a:t>The primary objectives of the Superstore Sales Analysis project are:</a:t>
            </a:r>
          </a:p>
          <a:p>
            <a:pPr>
              <a:lnSpc>
                <a:spcPct val="150000"/>
              </a:lnSpc>
            </a:pPr>
            <a:r>
              <a:rPr lang="en-US" sz="2800" b="1" dirty="0"/>
              <a:t>To analyze sales performance and profitability across different regions and product categories.</a:t>
            </a:r>
          </a:p>
          <a:p>
            <a:pPr>
              <a:lnSpc>
                <a:spcPct val="150000"/>
              </a:lnSpc>
            </a:pPr>
            <a:r>
              <a:rPr lang="en-US" sz="2800" b="1" dirty="0"/>
              <a:t>To identify key factors driving customer purchases and revenue growth.</a:t>
            </a:r>
          </a:p>
          <a:p>
            <a:pPr>
              <a:lnSpc>
                <a:spcPct val="150000"/>
              </a:lnSpc>
            </a:pPr>
            <a:r>
              <a:rPr lang="en-US" sz="2800" b="1" dirty="0"/>
              <a:t>To uncover patterns in customer behavior to inform marketing and sales strategies.</a:t>
            </a:r>
          </a:p>
          <a:p>
            <a:pPr>
              <a:lnSpc>
                <a:spcPct val="150000"/>
              </a:lnSpc>
            </a:pPr>
            <a:r>
              <a:rPr lang="en-US" sz="2800" b="1" dirty="0"/>
              <a:t>To highlight areas for operational improvement and cost management.</a:t>
            </a:r>
          </a:p>
          <a:p>
            <a:pPr>
              <a:lnSpc>
                <a:spcPct val="150000"/>
              </a:lnSpc>
            </a:pPr>
            <a:r>
              <a:rPr lang="en-US" sz="2800" b="1" dirty="0"/>
              <a:t>To provide actionable insights for data-driven business decision-making.</a:t>
            </a:r>
          </a:p>
          <a:p>
            <a:pPr>
              <a:lnSpc>
                <a:spcPct val="150000"/>
              </a:lnSpc>
            </a:pPr>
            <a:endParaRPr lang="en-IN" sz="32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8" name="TextBox 8"/>
          <p:cNvSpPr txBox="1"/>
          <p:nvPr/>
        </p:nvSpPr>
        <p:spPr>
          <a:xfrm>
            <a:off x="2603253" y="0"/>
            <a:ext cx="14384656" cy="1187826"/>
          </a:xfrm>
          <a:prstGeom prst="rect">
            <a:avLst/>
          </a:prstGeom>
        </p:spPr>
        <p:txBody>
          <a:bodyPr wrap="square" lIns="0" tIns="0" rIns="0" bIns="0" rtlCol="0" anchor="t">
            <a:spAutoFit/>
          </a:bodyPr>
          <a:lstStyle/>
          <a:p>
            <a:pPr lvl="0">
              <a:lnSpc>
                <a:spcPts val="10322"/>
              </a:lnSpc>
            </a:pPr>
            <a:r>
              <a:rPr lang="en-IN" sz="6000" dirty="0"/>
              <a:t>Category-wise Sales Distribution</a:t>
            </a:r>
            <a:endParaRPr lang="en-US" sz="6000" dirty="0">
              <a:solidFill>
                <a:srgbClr val="DD724D"/>
              </a:solidFill>
              <a:latin typeface="Loubag"/>
              <a:ea typeface="Loubag"/>
              <a:cs typeface="Loubag"/>
              <a:sym typeface="Loubag"/>
            </a:endParaRPr>
          </a:p>
        </p:txBody>
      </p:sp>
      <p:sp>
        <p:nvSpPr>
          <p:cNvPr id="10" name="Freeform 10"/>
          <p:cNvSpPr/>
          <p:nvPr/>
        </p:nvSpPr>
        <p:spPr>
          <a:xfrm rot="-3098253">
            <a:off x="-2159794" y="-1397554"/>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2">
              <a:extLst>
                <a:ext uri="{96DAC541-7B7A-43D3-8B79-37D633B846F1}">
                  <asvg:svgBlip xmlns="" xmlns:asvg="http://schemas.microsoft.com/office/drawing/2016/SVG/main" r:embed="rId10"/>
                </a:ext>
              </a:extLst>
            </a:blip>
            <a:stretch>
              <a:fillRect/>
            </a:stretch>
          </a:blipFill>
        </p:spPr>
      </p:sp>
      <p:sp>
        <p:nvSpPr>
          <p:cNvPr id="11" name="Freeform 11"/>
          <p:cNvSpPr/>
          <p:nvPr/>
        </p:nvSpPr>
        <p:spPr>
          <a:xfrm rot="-3098253">
            <a:off x="-1881586" y="7971944"/>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2">
              <a:extLst>
                <a:ext uri="{96DAC541-7B7A-43D3-8B79-37D633B846F1}">
                  <asvg:svgBlip xmlns="" xmlns:asvg="http://schemas.microsoft.com/office/drawing/2016/SVG/main" r:embed="rId10"/>
                </a:ext>
              </a:extLst>
            </a:blip>
            <a:stretch>
              <a:fillRect/>
            </a:stretch>
          </a:blipFill>
        </p:spPr>
      </p:sp>
      <p:grpSp>
        <p:nvGrpSpPr>
          <p:cNvPr id="20" name="Group 19"/>
          <p:cNvGrpSpPr/>
          <p:nvPr/>
        </p:nvGrpSpPr>
        <p:grpSpPr>
          <a:xfrm>
            <a:off x="13945017" y="0"/>
            <a:ext cx="6203639" cy="3574220"/>
            <a:chOff x="2543873" y="5399640"/>
            <a:chExt cx="13623434" cy="6623548"/>
          </a:xfrm>
        </p:grpSpPr>
        <p:sp>
          <p:nvSpPr>
            <p:cNvPr id="2" name="Freeform 2"/>
            <p:cNvSpPr/>
            <p:nvPr/>
          </p:nvSpPr>
          <p:spPr>
            <a:xfrm rot="-5400000">
              <a:off x="5184611" y="3707837"/>
              <a:ext cx="5685721" cy="10157861"/>
            </a:xfrm>
            <a:custGeom>
              <a:avLst/>
              <a:gdLst/>
              <a:ahLst/>
              <a:cxnLst/>
              <a:rect l="l" t="t" r="r" b="b"/>
              <a:pathLst>
                <a:path w="10312010" h="13282448">
                  <a:moveTo>
                    <a:pt x="0" y="0"/>
                  </a:moveTo>
                  <a:lnTo>
                    <a:pt x="10312010" y="0"/>
                  </a:lnTo>
                  <a:lnTo>
                    <a:pt x="10312010" y="13282448"/>
                  </a:lnTo>
                  <a:lnTo>
                    <a:pt x="0" y="13282448"/>
                  </a:lnTo>
                  <a:lnTo>
                    <a:pt x="0" y="0"/>
                  </a:lnTo>
                  <a:close/>
                </a:path>
              </a:pathLst>
            </a:custGeom>
            <a:blipFill>
              <a:blip r:embed="rId11">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6839148" y="5399640"/>
              <a:ext cx="5815507" cy="6434863"/>
            </a:xfrm>
            <a:custGeom>
              <a:avLst/>
              <a:gdLst/>
              <a:ahLst/>
              <a:cxnLst/>
              <a:rect l="l" t="t" r="r" b="b"/>
              <a:pathLst>
                <a:path w="5815507" h="6434863">
                  <a:moveTo>
                    <a:pt x="0" y="0"/>
                  </a:moveTo>
                  <a:lnTo>
                    <a:pt x="5815507" y="0"/>
                  </a:lnTo>
                  <a:lnTo>
                    <a:pt x="5815507" y="6434863"/>
                  </a:lnTo>
                  <a:lnTo>
                    <a:pt x="0" y="6434863"/>
                  </a:lnTo>
                  <a:lnTo>
                    <a:pt x="0" y="0"/>
                  </a:lnTo>
                  <a:close/>
                </a:path>
              </a:pathLst>
            </a:custGeom>
            <a:blipFill>
              <a:blip r:embed="rId12"/>
              <a:stretch>
                <a:fillRect/>
              </a:stretch>
            </a:blipFill>
          </p:spPr>
        </p:sp>
        <p:sp>
          <p:nvSpPr>
            <p:cNvPr id="4" name="Freeform 4"/>
            <p:cNvSpPr/>
            <p:nvPr/>
          </p:nvSpPr>
          <p:spPr>
            <a:xfrm>
              <a:off x="5801344" y="6248384"/>
              <a:ext cx="1512473" cy="3841202"/>
            </a:xfrm>
            <a:custGeom>
              <a:avLst/>
              <a:gdLst/>
              <a:ahLst/>
              <a:cxnLst/>
              <a:rect l="l" t="t" r="r" b="b"/>
              <a:pathLst>
                <a:path w="1512473" h="3841202">
                  <a:moveTo>
                    <a:pt x="0" y="0"/>
                  </a:moveTo>
                  <a:lnTo>
                    <a:pt x="1512474" y="0"/>
                  </a:lnTo>
                  <a:lnTo>
                    <a:pt x="1512474" y="3841202"/>
                  </a:lnTo>
                  <a:lnTo>
                    <a:pt x="0" y="3841202"/>
                  </a:lnTo>
                  <a:lnTo>
                    <a:pt x="0" y="0"/>
                  </a:lnTo>
                  <a:close/>
                </a:path>
              </a:pathLst>
            </a:custGeom>
            <a:blipFill>
              <a:blip r:embed="rId13"/>
              <a:stretch>
                <a:fillRect/>
              </a:stretch>
            </a:blipFill>
          </p:spPr>
        </p:sp>
        <p:sp>
          <p:nvSpPr>
            <p:cNvPr id="5" name="Freeform 5"/>
            <p:cNvSpPr/>
            <p:nvPr/>
          </p:nvSpPr>
          <p:spPr>
            <a:xfrm>
              <a:off x="3999852" y="8550812"/>
              <a:ext cx="3602984" cy="3472376"/>
            </a:xfrm>
            <a:custGeom>
              <a:avLst/>
              <a:gdLst/>
              <a:ahLst/>
              <a:cxnLst/>
              <a:rect l="l" t="t" r="r" b="b"/>
              <a:pathLst>
                <a:path w="3602984" h="3472376">
                  <a:moveTo>
                    <a:pt x="0" y="0"/>
                  </a:moveTo>
                  <a:lnTo>
                    <a:pt x="3602985" y="0"/>
                  </a:lnTo>
                  <a:lnTo>
                    <a:pt x="3602985" y="3472376"/>
                  </a:lnTo>
                  <a:lnTo>
                    <a:pt x="0" y="3472376"/>
                  </a:lnTo>
                  <a:lnTo>
                    <a:pt x="0" y="0"/>
                  </a:lnTo>
                  <a:close/>
                </a:path>
              </a:pathLst>
            </a:custGeom>
            <a:blipFill>
              <a:blip r:embed="rId14"/>
              <a:stretch>
                <a:fillRect/>
              </a:stretch>
            </a:blipFill>
          </p:spPr>
        </p:sp>
        <p:sp>
          <p:nvSpPr>
            <p:cNvPr id="6" name="Freeform 6"/>
            <p:cNvSpPr/>
            <p:nvPr/>
          </p:nvSpPr>
          <p:spPr>
            <a:xfrm>
              <a:off x="10881632" y="8168985"/>
              <a:ext cx="3206609" cy="2681527"/>
            </a:xfrm>
            <a:custGeom>
              <a:avLst/>
              <a:gdLst/>
              <a:ahLst/>
              <a:cxnLst/>
              <a:rect l="l" t="t" r="r" b="b"/>
              <a:pathLst>
                <a:path w="3206609" h="2681527">
                  <a:moveTo>
                    <a:pt x="0" y="0"/>
                  </a:moveTo>
                  <a:lnTo>
                    <a:pt x="3206609" y="0"/>
                  </a:lnTo>
                  <a:lnTo>
                    <a:pt x="3206609" y="2681527"/>
                  </a:lnTo>
                  <a:lnTo>
                    <a:pt x="0" y="2681527"/>
                  </a:lnTo>
                  <a:lnTo>
                    <a:pt x="0" y="0"/>
                  </a:lnTo>
                  <a:close/>
                </a:path>
              </a:pathLst>
            </a:custGeom>
            <a:blipFill>
              <a:blip r:embed="rId15"/>
              <a:stretch>
                <a:fillRect/>
              </a:stretch>
            </a:blipFill>
          </p:spPr>
        </p:sp>
        <p:sp>
          <p:nvSpPr>
            <p:cNvPr id="7" name="Freeform 7"/>
            <p:cNvSpPr/>
            <p:nvPr/>
          </p:nvSpPr>
          <p:spPr>
            <a:xfrm rot="807299">
              <a:off x="10514321" y="7719813"/>
              <a:ext cx="1872617" cy="2522043"/>
            </a:xfrm>
            <a:custGeom>
              <a:avLst/>
              <a:gdLst/>
              <a:ahLst/>
              <a:cxnLst/>
              <a:rect l="l" t="t" r="r" b="b"/>
              <a:pathLst>
                <a:path w="1872617" h="2522043">
                  <a:moveTo>
                    <a:pt x="0" y="0"/>
                  </a:moveTo>
                  <a:lnTo>
                    <a:pt x="1872617" y="0"/>
                  </a:lnTo>
                  <a:lnTo>
                    <a:pt x="1872617" y="2522043"/>
                  </a:lnTo>
                  <a:lnTo>
                    <a:pt x="0" y="2522043"/>
                  </a:lnTo>
                  <a:lnTo>
                    <a:pt x="0" y="0"/>
                  </a:lnTo>
                  <a:close/>
                </a:path>
              </a:pathLst>
            </a:custGeom>
            <a:blipFill>
              <a:blip r:embed="rId16"/>
              <a:stretch>
                <a:fillRect/>
              </a:stretch>
            </a:blipFill>
          </p:spPr>
        </p:sp>
        <p:sp>
          <p:nvSpPr>
            <p:cNvPr id="12" name="Freeform 12"/>
            <p:cNvSpPr/>
            <p:nvPr/>
          </p:nvSpPr>
          <p:spPr>
            <a:xfrm rot="8923218">
              <a:off x="2543873" y="6203940"/>
              <a:ext cx="1342867" cy="1743112"/>
            </a:xfrm>
            <a:custGeom>
              <a:avLst/>
              <a:gdLst/>
              <a:ahLst/>
              <a:cxnLst/>
              <a:rect l="l" t="t" r="r" b="b"/>
              <a:pathLst>
                <a:path w="1342867" h="1743112">
                  <a:moveTo>
                    <a:pt x="0" y="0"/>
                  </a:moveTo>
                  <a:lnTo>
                    <a:pt x="1342868" y="0"/>
                  </a:lnTo>
                  <a:lnTo>
                    <a:pt x="1342868" y="1743113"/>
                  </a:lnTo>
                  <a:lnTo>
                    <a:pt x="0" y="1743113"/>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3" name="Freeform 13"/>
            <p:cNvSpPr/>
            <p:nvPr/>
          </p:nvSpPr>
          <p:spPr>
            <a:xfrm rot="8923218">
              <a:off x="14824440" y="6470317"/>
              <a:ext cx="1342867" cy="1743112"/>
            </a:xfrm>
            <a:custGeom>
              <a:avLst/>
              <a:gdLst/>
              <a:ahLst/>
              <a:cxnLst/>
              <a:rect l="l" t="t" r="r" b="b"/>
              <a:pathLst>
                <a:path w="1342867" h="1743112">
                  <a:moveTo>
                    <a:pt x="0" y="0"/>
                  </a:moveTo>
                  <a:lnTo>
                    <a:pt x="1342868" y="0"/>
                  </a:lnTo>
                  <a:lnTo>
                    <a:pt x="1342868" y="1743112"/>
                  </a:lnTo>
                  <a:lnTo>
                    <a:pt x="0" y="1743112"/>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grpSp>
      <p:sp>
        <p:nvSpPr>
          <p:cNvPr id="14" name="TextBox 13"/>
          <p:cNvSpPr txBox="1"/>
          <p:nvPr/>
        </p:nvSpPr>
        <p:spPr>
          <a:xfrm>
            <a:off x="846222" y="1289794"/>
            <a:ext cx="8804981" cy="8879995"/>
          </a:xfrm>
          <a:prstGeom prst="rect">
            <a:avLst/>
          </a:prstGeom>
          <a:noFill/>
        </p:spPr>
        <p:txBody>
          <a:bodyPr wrap="square" rtlCol="0">
            <a:spAutoFit/>
          </a:bodyPr>
          <a:lstStyle/>
          <a:p>
            <a:pPr>
              <a:lnSpc>
                <a:spcPct val="150000"/>
              </a:lnSpc>
            </a:pPr>
            <a:r>
              <a:rPr lang="en-US" sz="3200" b="1" dirty="0"/>
              <a:t>The pie chart reveals the distribution of sales across three categories: Office Supplies, Furniture, and Technology.</a:t>
            </a:r>
            <a:endParaRPr lang="en-US" sz="3200" dirty="0"/>
          </a:p>
          <a:p>
            <a:pPr>
              <a:lnSpc>
                <a:spcPct val="150000"/>
              </a:lnSpc>
            </a:pPr>
            <a:r>
              <a:rPr lang="en-US" sz="3200" b="1" dirty="0"/>
              <a:t>Office Supplies dominates the sales, accounting for a substantial 60.26% share.</a:t>
            </a:r>
            <a:endParaRPr lang="en-US" sz="3200" dirty="0"/>
          </a:p>
          <a:p>
            <a:pPr>
              <a:lnSpc>
                <a:spcPct val="150000"/>
              </a:lnSpc>
            </a:pPr>
            <a:r>
              <a:rPr lang="en-US" sz="3200" b="1" dirty="0"/>
              <a:t>Furniture follows with a 21.23% share of sales.</a:t>
            </a:r>
            <a:endParaRPr lang="en-US" sz="3200" dirty="0"/>
          </a:p>
          <a:p>
            <a:pPr>
              <a:lnSpc>
                <a:spcPct val="150000"/>
              </a:lnSpc>
            </a:pPr>
            <a:r>
              <a:rPr lang="en-US" sz="3200" b="1" dirty="0"/>
              <a:t>Technology contributes the least to sales, with a share of 18.51%.</a:t>
            </a:r>
            <a:endParaRPr lang="en-US" sz="3200" dirty="0"/>
          </a:p>
          <a:p>
            <a:pPr>
              <a:lnSpc>
                <a:spcPct val="150000"/>
              </a:lnSpc>
            </a:pPr>
            <a:r>
              <a:rPr lang="en-US" sz="3200" b="1" dirty="0"/>
              <a:t>Overall, the chart highlights a significant disparity in sales across the categories, with Office Supplies clearly leading in terms of revenue generation.</a:t>
            </a:r>
          </a:p>
          <a:p>
            <a:pPr>
              <a:lnSpc>
                <a:spcPct val="150000"/>
              </a:lnSpc>
            </a:pPr>
            <a:endParaRPr lang="en-IN" sz="3200" dirty="0"/>
          </a:p>
        </p:txBody>
      </p:sp>
      <p:pic>
        <p:nvPicPr>
          <p:cNvPr id="1026"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134030" y="3574218"/>
            <a:ext cx="8153970" cy="6712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10" name="Freeform 10"/>
          <p:cNvSpPr/>
          <p:nvPr/>
        </p:nvSpPr>
        <p:spPr>
          <a:xfrm rot="-3098253">
            <a:off x="-2159794" y="-1397554"/>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2">
              <a:extLst>
                <a:ext uri="{96DAC541-7B7A-43D3-8B79-37D633B846F1}">
                  <asvg:svgBlip xmlns="" xmlns:asvg="http://schemas.microsoft.com/office/drawing/2016/SVG/main" r:embed="rId10"/>
                </a:ext>
              </a:extLst>
            </a:blip>
            <a:stretch>
              <a:fillRect/>
            </a:stretch>
          </a:blipFill>
        </p:spPr>
      </p:sp>
      <p:sp>
        <p:nvSpPr>
          <p:cNvPr id="11" name="Freeform 11"/>
          <p:cNvSpPr/>
          <p:nvPr/>
        </p:nvSpPr>
        <p:spPr>
          <a:xfrm rot="-3098253">
            <a:off x="-1881586" y="7971944"/>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2">
              <a:extLst>
                <a:ext uri="{96DAC541-7B7A-43D3-8B79-37D633B846F1}">
                  <asvg:svgBlip xmlns="" xmlns:asvg="http://schemas.microsoft.com/office/drawing/2016/SVG/main" r:embed="rId10"/>
                </a:ext>
              </a:extLst>
            </a:blip>
            <a:stretch>
              <a:fillRect/>
            </a:stretch>
          </a:blipFill>
        </p:spPr>
      </p:sp>
      <p:grpSp>
        <p:nvGrpSpPr>
          <p:cNvPr id="20" name="Group 19"/>
          <p:cNvGrpSpPr/>
          <p:nvPr/>
        </p:nvGrpSpPr>
        <p:grpSpPr>
          <a:xfrm>
            <a:off x="13945017" y="0"/>
            <a:ext cx="6203639" cy="3574220"/>
            <a:chOff x="2543873" y="5399640"/>
            <a:chExt cx="13623434" cy="6623548"/>
          </a:xfrm>
        </p:grpSpPr>
        <p:sp>
          <p:nvSpPr>
            <p:cNvPr id="2" name="Freeform 2"/>
            <p:cNvSpPr/>
            <p:nvPr/>
          </p:nvSpPr>
          <p:spPr>
            <a:xfrm rot="-5400000">
              <a:off x="5184611" y="3707837"/>
              <a:ext cx="5685721" cy="10157861"/>
            </a:xfrm>
            <a:custGeom>
              <a:avLst/>
              <a:gdLst/>
              <a:ahLst/>
              <a:cxnLst/>
              <a:rect l="l" t="t" r="r" b="b"/>
              <a:pathLst>
                <a:path w="10312010" h="13282448">
                  <a:moveTo>
                    <a:pt x="0" y="0"/>
                  </a:moveTo>
                  <a:lnTo>
                    <a:pt x="10312010" y="0"/>
                  </a:lnTo>
                  <a:lnTo>
                    <a:pt x="10312010" y="13282448"/>
                  </a:lnTo>
                  <a:lnTo>
                    <a:pt x="0" y="13282448"/>
                  </a:lnTo>
                  <a:lnTo>
                    <a:pt x="0" y="0"/>
                  </a:lnTo>
                  <a:close/>
                </a:path>
              </a:pathLst>
            </a:custGeom>
            <a:blipFill>
              <a:blip r:embed="rId11">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6839148" y="5399640"/>
              <a:ext cx="5815507" cy="6434863"/>
            </a:xfrm>
            <a:custGeom>
              <a:avLst/>
              <a:gdLst/>
              <a:ahLst/>
              <a:cxnLst/>
              <a:rect l="l" t="t" r="r" b="b"/>
              <a:pathLst>
                <a:path w="5815507" h="6434863">
                  <a:moveTo>
                    <a:pt x="0" y="0"/>
                  </a:moveTo>
                  <a:lnTo>
                    <a:pt x="5815507" y="0"/>
                  </a:lnTo>
                  <a:lnTo>
                    <a:pt x="5815507" y="6434863"/>
                  </a:lnTo>
                  <a:lnTo>
                    <a:pt x="0" y="6434863"/>
                  </a:lnTo>
                  <a:lnTo>
                    <a:pt x="0" y="0"/>
                  </a:lnTo>
                  <a:close/>
                </a:path>
              </a:pathLst>
            </a:custGeom>
            <a:blipFill>
              <a:blip r:embed="rId12"/>
              <a:stretch>
                <a:fillRect/>
              </a:stretch>
            </a:blipFill>
          </p:spPr>
        </p:sp>
        <p:sp>
          <p:nvSpPr>
            <p:cNvPr id="4" name="Freeform 4"/>
            <p:cNvSpPr/>
            <p:nvPr/>
          </p:nvSpPr>
          <p:spPr>
            <a:xfrm>
              <a:off x="5801344" y="6248384"/>
              <a:ext cx="1512473" cy="3841202"/>
            </a:xfrm>
            <a:custGeom>
              <a:avLst/>
              <a:gdLst/>
              <a:ahLst/>
              <a:cxnLst/>
              <a:rect l="l" t="t" r="r" b="b"/>
              <a:pathLst>
                <a:path w="1512473" h="3841202">
                  <a:moveTo>
                    <a:pt x="0" y="0"/>
                  </a:moveTo>
                  <a:lnTo>
                    <a:pt x="1512474" y="0"/>
                  </a:lnTo>
                  <a:lnTo>
                    <a:pt x="1512474" y="3841202"/>
                  </a:lnTo>
                  <a:lnTo>
                    <a:pt x="0" y="3841202"/>
                  </a:lnTo>
                  <a:lnTo>
                    <a:pt x="0" y="0"/>
                  </a:lnTo>
                  <a:close/>
                </a:path>
              </a:pathLst>
            </a:custGeom>
            <a:blipFill>
              <a:blip r:embed="rId13"/>
              <a:stretch>
                <a:fillRect/>
              </a:stretch>
            </a:blipFill>
          </p:spPr>
        </p:sp>
        <p:sp>
          <p:nvSpPr>
            <p:cNvPr id="5" name="Freeform 5"/>
            <p:cNvSpPr/>
            <p:nvPr/>
          </p:nvSpPr>
          <p:spPr>
            <a:xfrm>
              <a:off x="3999852" y="8550812"/>
              <a:ext cx="3602984" cy="3472376"/>
            </a:xfrm>
            <a:custGeom>
              <a:avLst/>
              <a:gdLst/>
              <a:ahLst/>
              <a:cxnLst/>
              <a:rect l="l" t="t" r="r" b="b"/>
              <a:pathLst>
                <a:path w="3602984" h="3472376">
                  <a:moveTo>
                    <a:pt x="0" y="0"/>
                  </a:moveTo>
                  <a:lnTo>
                    <a:pt x="3602985" y="0"/>
                  </a:lnTo>
                  <a:lnTo>
                    <a:pt x="3602985" y="3472376"/>
                  </a:lnTo>
                  <a:lnTo>
                    <a:pt x="0" y="3472376"/>
                  </a:lnTo>
                  <a:lnTo>
                    <a:pt x="0" y="0"/>
                  </a:lnTo>
                  <a:close/>
                </a:path>
              </a:pathLst>
            </a:custGeom>
            <a:blipFill>
              <a:blip r:embed="rId14"/>
              <a:stretch>
                <a:fillRect/>
              </a:stretch>
            </a:blipFill>
          </p:spPr>
        </p:sp>
        <p:sp>
          <p:nvSpPr>
            <p:cNvPr id="6" name="Freeform 6"/>
            <p:cNvSpPr/>
            <p:nvPr/>
          </p:nvSpPr>
          <p:spPr>
            <a:xfrm>
              <a:off x="10881632" y="8168985"/>
              <a:ext cx="3206609" cy="2681527"/>
            </a:xfrm>
            <a:custGeom>
              <a:avLst/>
              <a:gdLst/>
              <a:ahLst/>
              <a:cxnLst/>
              <a:rect l="l" t="t" r="r" b="b"/>
              <a:pathLst>
                <a:path w="3206609" h="2681527">
                  <a:moveTo>
                    <a:pt x="0" y="0"/>
                  </a:moveTo>
                  <a:lnTo>
                    <a:pt x="3206609" y="0"/>
                  </a:lnTo>
                  <a:lnTo>
                    <a:pt x="3206609" y="2681527"/>
                  </a:lnTo>
                  <a:lnTo>
                    <a:pt x="0" y="2681527"/>
                  </a:lnTo>
                  <a:lnTo>
                    <a:pt x="0" y="0"/>
                  </a:lnTo>
                  <a:close/>
                </a:path>
              </a:pathLst>
            </a:custGeom>
            <a:blipFill>
              <a:blip r:embed="rId15"/>
              <a:stretch>
                <a:fillRect/>
              </a:stretch>
            </a:blipFill>
          </p:spPr>
        </p:sp>
        <p:sp>
          <p:nvSpPr>
            <p:cNvPr id="7" name="Freeform 7"/>
            <p:cNvSpPr/>
            <p:nvPr/>
          </p:nvSpPr>
          <p:spPr>
            <a:xfrm rot="807299">
              <a:off x="10514321" y="7719813"/>
              <a:ext cx="1872617" cy="2522043"/>
            </a:xfrm>
            <a:custGeom>
              <a:avLst/>
              <a:gdLst/>
              <a:ahLst/>
              <a:cxnLst/>
              <a:rect l="l" t="t" r="r" b="b"/>
              <a:pathLst>
                <a:path w="1872617" h="2522043">
                  <a:moveTo>
                    <a:pt x="0" y="0"/>
                  </a:moveTo>
                  <a:lnTo>
                    <a:pt x="1872617" y="0"/>
                  </a:lnTo>
                  <a:lnTo>
                    <a:pt x="1872617" y="2522043"/>
                  </a:lnTo>
                  <a:lnTo>
                    <a:pt x="0" y="2522043"/>
                  </a:lnTo>
                  <a:lnTo>
                    <a:pt x="0" y="0"/>
                  </a:lnTo>
                  <a:close/>
                </a:path>
              </a:pathLst>
            </a:custGeom>
            <a:blipFill>
              <a:blip r:embed="rId16"/>
              <a:stretch>
                <a:fillRect/>
              </a:stretch>
            </a:blipFill>
          </p:spPr>
        </p:sp>
        <p:sp>
          <p:nvSpPr>
            <p:cNvPr id="12" name="Freeform 12"/>
            <p:cNvSpPr/>
            <p:nvPr/>
          </p:nvSpPr>
          <p:spPr>
            <a:xfrm rot="8923218">
              <a:off x="2543873" y="6203940"/>
              <a:ext cx="1342867" cy="1743112"/>
            </a:xfrm>
            <a:custGeom>
              <a:avLst/>
              <a:gdLst/>
              <a:ahLst/>
              <a:cxnLst/>
              <a:rect l="l" t="t" r="r" b="b"/>
              <a:pathLst>
                <a:path w="1342867" h="1743112">
                  <a:moveTo>
                    <a:pt x="0" y="0"/>
                  </a:moveTo>
                  <a:lnTo>
                    <a:pt x="1342868" y="0"/>
                  </a:lnTo>
                  <a:lnTo>
                    <a:pt x="1342868" y="1743113"/>
                  </a:lnTo>
                  <a:lnTo>
                    <a:pt x="0" y="1743113"/>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3" name="Freeform 13"/>
            <p:cNvSpPr/>
            <p:nvPr/>
          </p:nvSpPr>
          <p:spPr>
            <a:xfrm rot="8923218">
              <a:off x="14824440" y="6470317"/>
              <a:ext cx="1342867" cy="1743112"/>
            </a:xfrm>
            <a:custGeom>
              <a:avLst/>
              <a:gdLst/>
              <a:ahLst/>
              <a:cxnLst/>
              <a:rect l="l" t="t" r="r" b="b"/>
              <a:pathLst>
                <a:path w="1342867" h="1743112">
                  <a:moveTo>
                    <a:pt x="0" y="0"/>
                  </a:moveTo>
                  <a:lnTo>
                    <a:pt x="1342868" y="0"/>
                  </a:lnTo>
                  <a:lnTo>
                    <a:pt x="1342868" y="1743112"/>
                  </a:lnTo>
                  <a:lnTo>
                    <a:pt x="0" y="1743112"/>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grpSp>
      <p:sp>
        <p:nvSpPr>
          <p:cNvPr id="9" name="AutoShape 2" descr="data:image/png;base64,iVBORw0KGgoAAAANSUhEUgAAAaoAAAGFCAYAAACsdbcVAAAAOnRFWHRTb2Z0d2FyZQBNYXRwbG90bGliIHZlcnNpb24zLjEwLjAsIGh0dHBzOi8vbWF0cGxvdGxpYi5vcmcvlHJYcgAAAAlwSFlzAAAPYQAAD2EBqD+naQAAWDtJREFUeJzt3Xd8FHX+x/HXzO6mb3olhZKE0AKE3jtSRPQ4Fc+KovfzONvZzu7dqSd3YjvBU1EUFbucYgdBUUEBkd47KaT3umXm90cgGhMkQJLZ8nk+Hjw0u7Mzn91N9r3f73y/31F0XdcRQgghXJRqdAFCCCHEb5GgEkII4dIkqIQQQrg0CSohhBAuTYJKCCGES5OgEkII4dIkqIQQQrg0CSohhBAuTYJKCCGES5OgEkII4dIkqIQQQrg0CSohhBAuTYJKCCGES5OgEkII4dIkqIQQQrg0CSohhBAuTYJKCCGES5OgEkII4dIkqIQQQrg0CSohhBAuTYJKCCGES5OgEkII4dIkqIQQQrg0CSohhBAuTYJKCCGES5OgEkII4dIkqIQQQrg0CSohhBAuTYJKCCGES5OgEkII4dIkqIQQQrg0CSohhBAuzfCgWrZsGZdccgkZGRlkZGQwc+ZMPvjgg2a3feWVVxgzZgzdu3dnzpw5AOzYsYOLL76YPn36kJaWRnl5OePGjeMf//hHu9TvcDh47bXXmD59OhkZGQwcOJDp06fzj3/8A5vN1i41nMyvX4e77rqLadOmGViREEKcPrORB3/ooYdYsmQJv//975kzZw6KovDFF19w1113sW3bNu6///6GbQ8fPszcuXO57rrrGDt2LGFhYQA8/PDDOJ1Onn/+efz8/AgMDGT+/PkEBwe3y3N4+OGHWbp0KX/84x/p168fNTU17Nq1i2XLllFbW4uPj0+71NESc+bMobq62ugyhBDitBgWVCtXruT111/nhhtu4MYbb2y4feTIkURHR7NgwQKGDx/OuHHjADh06BC6rnPxxReTmJjYsP3Bgwe59NJLGTJkSMNtPXr0aJfnUFNTw3vvvcf111/PDTfc0HD7+PHjueGGG9B1vV3qaKmkpCSjSxBCiNNmWNff4sWLCQkJ4Zprrmly3+zZswkJCWHx4sVAfZfV9ddfD8CECRNIS0tj6dKlpKWlUVpayrPPPktaWhpXXHEF0LTLC2DTpk1cc8019OvXj4yMDC666CLWrFnTcL/NZuOJJ55g7Nix9OrViylTpvDRRx/95nOoqanBbrcTHR3d7P2KogCQlZVFWloan3/+eaP7H3nkkYYgBhqe0+bNm7nyyivp06cP48aN47333mv0uBNdeKtXr2batGmkp6czY8YMNm/e/Jv1Ntf1l5uby+23387gwYPp3bs3l112Gdu3b2+0zcqVK5kxYwYZGRkMGDCAGTNmsHr16t88lhBCtBZDWlQOh4NNmzYxZswYAgMDm9wfGBjI4MGDWb16NQ6Hgzlz5pCcnMy8efOYP38+UVFRREVF8fbbb3P11VczdepULrroIoKCgpo93saNG7nqqqvo27cvDz/8MMHBwWzfvp2cnJyGbW6++WZ++ukn/vznP5OcnMzq1au54447CA4OZvTo0c3uNzw8nA4dOvDf//6XwMBARowYQUhIyFm/PrfeeiszZ87kuuuu49NPP+Xee+8lOjqaUaNGNWxTUFDA3//+d2688UaCg4NZuHAhs2fPZvny5URERLToOGVlZVx66aUEBARw//33Y7Vaee2117jqqqsa9nP06FFuvvlmzj33XG677TY0TWP37t2UlZWd9fMUQoiWMCSoSkpKsNlsxMXFnXSbuLg46urqKC0tJSkpic6dOwPQvXt3EhISAIiPj8dkMhEbG0vfvn1Puq/HHnuMjh07snjxYkwmEwAjRoxouP+HH35g1apVvPTSSw23Dx8+nIKCAp555pmTBhXA3LlzufXWW7n11ltRFIUuXbowfvx4rr76asLDw1v8mvzS+eefz//93/8B9V2hmZmZLFiwoFFQlZaW8tRTTzF06FAABg0axOjRo3nllVe47bbbWnScxYsXU15ezrvvvtsQbkOHDmXSpEm89NJL3HnnnezcuRO73c7999/f8EVg5MiRZ/S8hBDiTBg+6q+t1dTUsGXLFi644IKGkPq1NWvWEBoaypAhQ3A4HA3/hg0bxq5du3A6nSfd/+DBg1mxYgVPP/00M2fOxOl08sILL3DeeeeRl5d3RjVPnDix0c/nnHMOO3bsaFSH1WptCKkTPw8bNowtW7a0+Dhr1qxh8ODBhISENDxnVVUZOHAg27ZtAyAtLQ2TycTtt9/OqlWrqKioOKPnJIQQZ8qQFlVYWBg+Pj4cO3bspNscO3YMX19fQkNDz+pY5eXlaJp20vNIUN/CKy0tpWfPns3eX1BQQGxs7EkfHxAQwOTJk5k8eTIA7777Lvfddx+LFi3i7rvvPu2af911FxkZid1up6SkhMjISIBmW2sREREcOHCgxccpKSlh8+bNzT7vEwMvOnfuzHPPPcfzzz/PDTfcgKqqjBgxggceeIAOHTqcztMSQogzYkhQmc1mMjIyWL9+PdXV1QQEBDS6v7q6mvXr15ORkYHZfHYlWq1WVFUlPz//pNuEhIQQHh7OCy+80Oz9p9uFd9FFFzFv3ryG0PD19QXAbrc32q68vLzZxxcVFRETE9Pwc2FhIRaLpWFIPkBxcXGzj4uKimpxnSEhIYwcOZKbb765yX2/HFY/atQoRo0aRWVlJd988w2PPvood999d8NgFyGEaEuGdf1dddVVlJaWsmjRoib3LVq0iNLSUq666qqzPk5AQAB9+/blww8/PGkX3rBhwyguLsZisZCent7k38nmQtnt9mYHFRQVFVFRUdEQGhEREVgslkatHZvNxoYNG5rd74oVKxr9vHz5cnr27Nmo67KiooLvv/++0c9r166lT58+J3klmn/eBw4cIDk5uclzTktLa7J9UFAQU6dO5dxzzz2tlpsQQpwNw+ZRjR8/nssvv5z58+eTm5vb0G22fPly3nnnHS6//PJGQ7fPxm233casWbOYNWsWl156KSEhIezYsYOwsDAuvPBChg8fztixY7n22mu59tprSUtLo6amhv3793PkyBEeeeSRZvdbUVHBpEmTOP/88xkyZAghISFkZWWxaNEiVFXlD3/4AwCqqjJx4kSWLFlCx44dCQsL4/XXX0fX9YYh7L/04Ycf4ufnR48ePfj000/ZsGFDk9ZeaGgo9957LzfddBNWq5WFCxei6/pphfusWbP46KOPuPzyy7nyyivp0KEDxcXFbNmyhZiYGGbNmsVbb73F5s2bGTlyJFFRUWRlZbFs2TKGDx9+Gu+AEEKcOUNXprj//vvp06cPb7zxRsOk365duzJ37lwuuOCCVjvOgAEDePXVV3nqqae4++67UVWV1NRUbrnlloZt/vOf//DCCy/w5ptvkp2djdVqJTU1lRkzZpx0v0FBQVx33XV8++23fP7555SVlREZGUl6ejpz585tdO7n/vvv5/777+fhhx8mMDCQ2bNn07lzZ1auXNlkv48//jhPPPEECxYsICIigoceeqjJyMOoqChuv/12/v3vf3P06FFSU1N56aWXGs5htURYWBhvv/02Tz31FPPmzaO0tJSIiAj69OnTMKAjLS2Nr776ikcffZTS0lKioqI499xzm+0uFEKItqDorrZ8ghdbunQpd999N99///1vnhe766672L59Ox9//HE7VieEEMYwtEUlRFvQdR2npqProKoKJrVp9+rZcDo1NB1UFUyqx8/wEMJwElTC7Tg1DV0Hs+nnkKizO6moslFaUUdxeQ2llfX/X1ZZ/6+82kadzYnDqWN3OLE7tIZ/Dmf9f3Vdx2JWsZhN+FpMWCwqPmYTPhYVH4sJH4uJQD8LYcG+hAb5EhbsS7jVj4gQf0KsPgT5/zzoRtd1nE4dVVVQWzkohfA20vUnXJbDqaEqP3/Q19Y5yCmsIjOvguyCSnIKq8g5/t+qGvsp9tb2TKpCqNWXmPAAOkQFERcRSHxUIEmxwcRFBjYEq9OpoSgSYEK0lASVcAlOTUOh/sNb13WOFVax63Ax+7NKOZhdRnZBJWWVxl7f62yoqkJMeABJMVY6xQWT1jGMbp3CsQbUt8IcTg2TqjQ7ClQIbydBJQzhcGoNLYzC0hp2Hylm79FS9mWWcCCrjJo6h8EVto/oMH+6JoXRNSmM7p3CSU4IwWI2oWn1f5bS6hJCgkq0k1+2mMoq69i4O5/Ne/PZvLeAkoo6o8tzGSZVoVNcMOkpkfTvFkPPLhFYzGqjYBfC20hQiTZz4sPVZney7UAhm/bks2lvAUdzZWHblvK1mOjRJZx+adEM7B5LfHQQuq6jaTomCS7hJSSoRKtyOjVMJpXislq+3ZLNuu257DpcjMOpGV2aR4gI8SMjLZrBPWMZ0C0Gs1nFqWkyTF54NAkqcdZOtJwKSqpZvSmbtVtz2JdZanRZHs/f18yQXrGMzkigb1oUqqKg6bqElvA4ElTijJwIp9LKOlZvzGL1piwJJwMF+VsYmh7H6H4JpCdHoiigA6qMIhQeQIJKtJiu62g6KMD6nbl8tvYwm/fmo8lvkEsJCfJhZN94zh3emYRoqwzEEG5Pgkqc0onzTkVlNXy69jBfrj9KcXmt0WWJFujROZypwzoxvE88qqKgKMhcLeF2JKjESZ0YUv7jrjw+XXuITXuk9eSuggN9mDAoiXOHdyY6LEBaWcKtSFCJRnS9fjHXOruTj787yCdrDlFUJq0nT6Eo0LdrFOeN6MLAHrESWMItSFAJADRNR1GgotrO/77ez6drD1Fd6x2rQ3irjrFWLprQlZF94tF1mZclXJcElZfTtPoVvgtKa3j3y72s3HAUm0PmPHmTuIhAfj8uhQkDkwAksITLkaDyUicCKjOvgre/3Mu3m7Mb1pcT3iky1I/fjU5h8tBOmExqq1/HS4gzJUHlZU683YWlNbz88U6+25KN/AaIXwoJ8mHGmBSmj0pGQVpYwngSVF7EqenU1Dl444vdfLb2sCxrJH5TdJg/V57bg9EZCQ1TFIQwggSVFzhx6fQPVu/n/VX7qJJBEuI0pCaGcu35vejROULWFRSGkKDyYE6nhqoqrNxwlCVf7KawVIaZizM3uGcss6f3IjYiAJCJw6L9SFB5IF3XURSFfUdLeObdzRzKKTe6JOEhTKrCpKGduGpqd3wtJukOFO1CgsrDOJ0aNofGKx/v4PPvD8tKEqJNhAb5ct0FvRiVkdAwglSItiJB5SFOfFis2ZLNCx9sl7X4RLvo3y2aGy/uS5jVT8JKtBkJKg+gaTrF5bUseG8LP+7KM7oc4WX8fExcNrkb00cmywoXok1IULmxE4vGfrB6P28s30OdzWl0ScKLpSSEcvMlGXSMtcpAC9GqJKjclFPTKCmv47HXf2TnoWKjyxECAFVV+P3YFC6b3A10mSwsWocElZvRdB1VUfj6pyz++/4WWThWuKSUhFDuvGIAMeEBcu5KnDUJKjdyYkTfgve2sPqnLKPLEeI3+fqYmD29J1OGdm74giXEmZCgchO6rrPnSAmPvf4j+SU1RpcjRIsNTY/jlksyZN6VOGMSVC7uxIrmb3yxm3dX7ZMVzoVbig7z584rBtI1KVQGWojTJkHlwpxOjVqbk38uXs/WfYVGlyPEWTGpCldO7c6MsanSFShOiwSVi3JqOll5FTy0aB15xdVGlyNEqxndL4GbZ2agqsgCt6JFJKhc1Lebs3n67U0yN0p4pJSEUB6YPZjgQB85byVOSYLKhZw4/7T4050s/Wq/wdUI0bZCrb7cd/VgUhNDZQi7+E0SVC7C6dSoszuZ++oGNu0pMLocIdqF2aQy5/e9mTi4o9GlCBcmQeUCnE6NwrJa7n9uLceKqowuR4h2N21EZ647Px0UZJCFaEKCymBOTeNobgUPPP89pZV1RpcjhGEG9ojh7qsGySAL0YQElYE0TWf7wUIeXrSemjpZCkmIHp3D+dt1Q/ExqzLIQjSQoDKIruus2ZLD42/8hMOpGV2OEC6jU1wwD18/jCB/i4SVACSoDPPxdwd54YNtyKsvRFOxEQE88qfhRAT7SVgJCSojvPrpTt5duc/oMoRwaWFWXx66fhgJUUESVl5OgqqdPbd0K5+sOWR0GUK4hUA/Mw9eN5SuSaEywMKLSVC1o/8u3cqnElJCnBY/HxMPXz+clMQQCSsvJe96O5GQEuLM1NqcPPDCWg7nlOOUgUdeSYKqHbzwv20SUkKchepaB/c9t5asgkoJKy8kQdXGXvl4Bx99d9DoMoRwe5U1du55dg25xdUSVl5GgqoNvbl8N+/L4rJCtJryKht3L/iOwtIaCSsvIkHVBnRd58NvDvDGF3uMLkUIj1NSUcddz35HcUWdhJWXkKBqZU5NZ932XBYt2250KUJ4rMLSWu59dg01NidOTQYuezoJqlbkdGoczC5l3pKNyN+OEG3rWFEVD730A7quo8ksG48mQdVKnE6NovJa/v7iD9TZ5aq8QrSHnYeKefLNn+TSIB5OgqoVODWtfq7H899TVmkzuhwhvMo3m7J57bNdRpch2pAE1VnSdB1dh3+89APZBZVGlyOEV3rny72s3HAUTfrcPZIE1VlSFYUn3/yJnYeKjS5FCK82/93N7DxUJCMBPZAE1VnQdZ13vtzLN5uyjS5FCK/ncOo8/PJ68ktkjpWnkaA6Q06nxvaDRSz5YrfRpQghjquqsfPIy+twajqy3rbnkNXTz4BT06iosnPjvK8orawzupx2UVuWRdHeFdQUH0Z3OrAEhhOSNJiwziMatqkpPkzBrk+pK8tGtfhijetDZLfJqGbf39y3vaaU8swNVObtxl5dCCj4WmMJTx1PYFRqs4+pKthH8f5V1JVlo+saPkFRhCePxtqhL1Df2i3e9yWlR9aB7sQan0FU96koqrlhH5qjjkNfPUZUj3MJjs8469dIuI7xAxO55ZJ+RpchWon51JuI5vzzlfVeE1JVBXvJ2fAyvsHxRKSORzH5Yq8uwlFT1rBNbVkOWT+8gE9QNFE9p+GoKaPk4DfYqgpJGDz7N/dfmbuD4v1fExTbk5DE/uiaRnn2RrLXLSSmz0WEJA5stH1Z5gbytrxHQFQqkd0mg6JgqyzA/ot6KrI3Ubx/FWHJY1BNPhTvX4XZN4jwlHEN2xTtW4UlIExCygOt3JBJz84RjB+YhKrK0HV3J0F1Bl7+aAe7DnvH4AmnvZbczW8RGN2duP6XoyjN9xYX7v4M1eJPwtDrMVn8ALAEhJG39X2qCvYSGNX1pMcIiEymy4R7MPkENtwW0nEIR799iqI9yxsFlb26mPxtHxDaaRjRvc4/6T6r8ndhjc8gMm0SAJrTTmXuzoagslUVUXroOxKHXd/yF0O4leeWbqVrxzC5QrAHkHfvNDg1nbVbc/jwG+9ZDb0iZxPOukoi0iahKCqaw4auNz5R7bTXUl24j+D4fg0hBRCc0B/F5ENFzpbfPIavNbZRSAGoJjOB0Wk4asvQHLUNt5ce+QHQiEg7B6jvvmuu91pz2jFZ/Bt+NvkEoDntDT8X7PwYa3wf/EITT/0iCLdkc2g88vJ67E5Nhq27OWlRtZDTqZFfUsNTb20yupR2VV2wH9Xsh6O2nJwfF2OvKkQx+RCc0I+oHuehmizYKnJB1/ALTWj0WEU14xfSgbrynDM6tqO2AsVkQTH5/FxP4T4sgdFU5e+mcNenOGrLUC3+hHYaRkTXiQ0tPr/QREoPryUorjeqyYeyI+vwC+sI1Hdl1hTtp9OYO8/wVRHu4lhhFU+++RN3XzXI6FLEWZCgaiFFUXjs9R+pqXMYXUq7slUVoutOcn58hZDEQfh3m0JN0UFKD69Bs9cQ1+8yHLXlAJh8g5s83uQbjK349C8aaasqpDJ3O0FxvRt1N9qrikBRyNvyLmHJo/EN7kDlsW0U71uJrmlEdZ8CQFjn4VQX7CFzzQIAfKwxRHSdiK45KdjxEeEp4zD7Wc/kJRFuZu3WY3z03UHOHdZZzle5KQmqFtCOz5fal1lqdCntTnfWoTvthHQc0nBOyBqXjq45KDu6joiu56Br9V1qimpq8nhFNaP/osutJTSnjWMbX0cxWRqCp+E+Rx2gE9ltCuEpYxvqcdprKD30HRGpY1HNfqhmPxKGXo+tsgB0Jz5BMSiqiZJD36FrDsK6jKSuIo/87f/DVllIQGQy0b1+16jrUniOxR/vZFD3GCJD/eV8lRuSd+wUnE6NI8fKeftL77y2lGKyADQM+z7BenykXG3pURS1fhtda7oYr645GvbRErquceynJdgq8+jQ/wrMfiHN1xPfuJ7g+L7omp3asp+7GRVFxdcag29wBxTVhNNWRdHeFUT1OBdQ6kcyWuOIH3gVjppSCnZ82OI6hXupszt5/I2fpEXlpiSoTkEH5i3ZiMPpnSdjzce788y+Qb+6vf5np60Gs1/9Ns668iaPd9aVN9zfEnlb36MqbzcxfS4mIDKlaT3H92XyadxtZ/Kpr0ez15x034V7vsAvJJ6g2F7UlBzFUVtOZPep+IUmEtF1IhU5m5sMFBGeY9fhYj5YfUAGVrghCarfoOs6r322i6O5FUaXYhjfkPoBEifOQ53w83mpQHysMaCo1JZmNdpG1xzUluXgG9yhRccq2Pkx5Zk/EtXjvJPObfILiT9+/LJGtzfU86vRgyfUledQnrmBqB7TAXDW1Q/CUI+30Mx+weiaE6etqkW1Cvf0+me7yC2ukiWW3IwE1Uk4nBp7j5bywdf7jS7FUNYOvQEoO7q+0e1lR9eDohIQ0QWTxZ+AyFTKs39qNJS8POsndKcNa1zvhts0pw1bZX6TQCg+8DUlB78hPGUcYV1GcDLWDn3q9525oeE2Xdcoz9qAagloCNZfy9++jODEQfgGxwL1LTKnrQqnrRoAW2U+KOpJg054BptD44klP6HI9avcigymOAlN03n8DblSr19IPMGJAynP3ICuawREdKG66CCVx7YSnjK24RxSZLdJZK55lsy1zxHScXDDyhQBUV0JjE5r2F9tSSZZPzxPeOoEIo/Phao4tp3CXZ9iCYzEJyia8qyfGtUQEJWK2be+qy8wpicBkSkU7/8Kp60K3+A4KnN3UFN8mOj0Gaimpr/SFTlbqas4RocBV/z8vMI6Yva1krPxdaxxvSg+sJqg2F4nndAsPMeeoyUs/Xo/M8akyDkrNyFr/TVD13Ve+WQnS7/y7tbUCbrmpHj/Ksoyf8RRW47FP5TQTsMI6zKy0XY1xYd+XuvP7EtQXB+iuk9GNf88kq668ECToCrcs5zifV+e9PgJQ/6PgMjkhp81Rx2Fe76gImcLmr0aS2AU4cljCE5ourab5rRz+Ot5hHUZRVjn4Y3uqy3NJG/bUuxVhfhHdCGm90VNzsUJz2Qxq/zntjHERQTKKEA3IEH1K05NI6+omj8/tsprB1AI4Q16JUfw6JyTdzML1yFfJX7FpKo8+/5WCSkhPNz2A0V8tzlbBla4AQmqX3A6NdZuzWHLvgKjSxFCtIOXPtqO09tPRLsBCapfcGo6L3643egyhBDtpLC0lrdX7EWTMyAuTYLqOF3XeWvFHgpKTz5hVAjhef63ej+FpTU4NekCdFUSVBwfQFFczf++PmB0KUKIdmZ3aDy3dCsmVT4OXZW8M9QPoHj+f9twyElVIbzShp15/LQ7Tz4DXJTXB5XTqbHrcDE/7sozuhQhhIEWfrgdVVascEleH1Qmk8riT3YaXYYQwmBZ+ZWs3HBUhqu7IK8OKqdTY/PefHYcLDK6FCGEC3hz+R5k/J/r8eqgMplUXv10l9FlCCFcREFpDZ+sOSQjAF2M1waVw6nxw/ZjXnnVXiHEyb23ch9OWZnGpXhtUJlUhdc+k9aUEKKx0so6aVW5GK8MKqdTY/WmbK++IKIQ4uSWfrVfWlUuxCuDymRSeXvFHqPLEEK4KGlVuRavCyqnU2PDzlyy8iuNLkUI4cI+WH0AGQLoGrwuqEwmlaVefnl5IcSpFZfX8s3mbFmtwgV4VVBpms6h7DK2H5B5U0KIU/vwmwOY5QrAhvOqd0BVFd6X1pQQooUOZJWx81CRnKsymNcEla7rlJTX8t3mbKNLEUK4kQ9WH5CV1Q3mNa++rsMH3xyQq3kKIU7Luu3HKCitQZeLKxrGa4LK7tT44vvDRpchhHAzmg4frt4vAwAN5BVB5XBqrNpwlKpah9GlCCHc0Ir1R7HbnUaX4bW8IqjMJpUvN2QaXYYQwk1V1zr4amOWDFU3iMcHlabrZBdUsvdoidGlCCHc2Mofj8pQdYN4/quuwxc/HDG6CiGEm9t9uITcoioZVGEAzw8q4OuN0u0nhDh7K9YfRQYOtz+PDiqnU+OnPfmUVNQZXYoQwgN8tTETk6oYXYbX8eigMplUVqyTbj8hROsoKKlh+4FCWaminXl0UFXW2Fm/M9foMoQQHmTF+qOyUkU789hX2+HU+OanLBxy8TMhRCtauzUHm8ypalceG1Rmk8qarTlGlyGE8DC1Nic/bD+GU+ZUtRuPDarKGjvbD8rlPIQQrW/djlxMMqeq3XjkK+1waqzdmoMm40iFEG1g4+58GVDRjjwyqMwmlR+2HTO6DCGEh6qqsbPzYLF8GW4nHhlUNruTLfsKjC5DCOHBvt8uX4bbi8cFlVPT2Lw3H5tDmuVCiLazfkcuqkz+bRceF1SqorBuh8ydEkK0rbziajLzKmTtv3bgcUGlKAobduYZXYYQwgt8v+2YnKdqBx4XVDkFlbK2nxCiXazfKcPU24NHvcIOp8ZmGUQhhGgn+zNLZZWKduBRQWU2qWw/IJN8hRDtw6np7D5cjCbnqdqURwUVwPYDhUaXIITwItsOFKLLeao25VFBlVtUJeenhBDtavvBIjlP1cY85tV1ODU275XzU0KI9rX3SIksUNvGPCao6s9PSbefEKJ92Rwa+7NKZT5VG/KYoALYJgMphBAG2Lq/EKecp2ozHhNUJeW1FJfXGl2GEMIL7ThYhFnOU7UZj3hlNU1nX2ap0WUIIbyUfP60Lc8IKl3nYE6Z0WUIIbxUeZWNskoZcdxWPCKozCaVQ9kSVEII4xzMKZMBFW3EI4IK4FBOudElCCG82KHsMpxOCaq24BFBVWdzkFtcZXQZQggvdvhYOWazR3ykuhyPeFUPHytHWtxCCCNJr07bcfugcjg09mfJ+SkhhLGy8itxarJCRVtw+6AymRQOy4g/IYTBHE6NY4VyCqItuH1QKYpCTpH8cgghjHcgu0xaVW3A7YMKIL+42ugShBCC/OJqdMmpVuf2QaXrOoWlNUaXIYQQ5JfUYDIpRpfhcdw+qEor63DI3AUhhAsoKKlGUSSoWpvbB1VekXT7CSFcQ0GJ9O60BbcOKqdT45gMpBBCuIgCOQ3RJtw6qHRdBlIIIVxHTZ2D6lq70WV4HLcOKpNJIb9EgkoI4Tqk+6/1uXVQKYpCUZlcLFEI4Tpyi6pkFfVW5tZBBVBRLc1sIYTrKC6vlcvStzK3D6rKapvRJQghRIOqWocskt3K3D+oaqRFJYRwHdW1dmQqVety+6CqkqASQriQqloHqipJ1ZrcOqjq7E7pCxZCuJTqGjuqNKlalVsHlcxXEEK4GunlaX1uHVSVMuJPCOFiquQLdKtz66CqkBF/QggXU13rMLoEj+PWQVVndxpdghBCNCItqtbn1kGly0AKIYSLsTvkyomtza2DSnJKCOFqZPmk1ufWQSW/EEIIV6PJN+hWZza6gLOhSVCJVnLTzL7ERQbKh4w4aybVrb//uyS3DSpd12U9LXHWYsIDeOzGEQQH+aAoChV1ciFOcXbkUvStz22DCpCgEmdl4sAk/nxhOorThi17H74Jadzz5b8oqCoyujThxoJ8Aln0u3lGl+FR3LqNKueoxJm6d9YgbpzZB3v+ITJf+Au57zyKpmtMThltdGnCzamKW3+suiS3blEJcbqiw/yZd+NIwkL8Kf3hQ4q/WgJa/Xw8+7EDTEgeyTs7PqHOUWdwpcJdyTp/rc9to19RFPx8JWdFy40fkMgLd40jxE8n951HKV75akNIARQuX4Sf2ZdRHQcbWKVwd9Kian1u/Ukf6OfW5Yt2dPdVAxmaHost9xB57z2Go7ygyTa2nH04KoqYljaeLw98i450LYvTZ1JNRpfgcdw6+gP9LUaXIFxcdJg/ix+YyLDeHShb9zHZr9zTbEidULb2f8RZo0mP6daOVQpPEmjxN7oEj+PWQeUvXX/iN4w73tUX6ge5786leOVi0H57wdDyjZ/jsNVybtr4dqpSeBqrb5DRJXgct/6kl6ASJ3PXlQMZ1vt4V9/783CU5bf4sdU7viMjYwKxQVHkVp689SVEc4J8AowuweO4dYvKz0eCSjQWFerHK/dPZHifDpSv/6S+q+80Qgqg+MvFOJ0OpqSObaMqhScL8gmSqTOtzK2DSlUVfMxu/RREKxrTL4EX7hpHmL9C7nv/oujLV07Z1dcczVaNLXsv47oMx9/i1/qFCo9m9Q3EqcsK6q3J7T/lA/xkQIWAv145gFv/kIGzKJOshbdSvWf9We2vaPlLWEwWxnQa2koVCm9h9QmUZXNamdsHVVCABJU3iwjx4+X7JzKiTzzlP35G9it3n3ZXX3NseYdxlhUwLW28rN0mTkuQT6D8zrQytw+qiBAZCuqtRmfE8+Ld4wj3V8h9798UrVgEzta7DHjJt+8SFRhBRmzPVtun8HxW30CZ9NvK3P7VjAyVoPJGd1zen9su7YezKIusF2+jes+6Vj9G5dZVOOqqmZY2odX3LTxXiJ9VWlStzK2HzTmcGlGhcrLbm0SE+DHvxhFEhgVStuFTilYubtVW1K9VbfuaXgOmEh8cS3Z5bpsdR3iOIB+ZR9Xa3L5FJV1/3mNk3+NdfYEm8t5/jKLlL7VpSAEUrXwdh9PBVBmqLlooxM9qdAkex62DyqQqRIdJUHmD2y/rzx2X9cNZnE3Wwlup2v1D+xzYUYft6E7GdB5KoEUmcorfFuxrxc/sa3QZHsetg0pRFGLCA40uQ7Sh8GA/Ft07gdH9Eij/6QtyXr4LR2leu9ZQtPwlTKqJcV2Gt+txhfuJs0YZXYJHcuuggvpzFsIzjejTgZfuGUdEkIm89+dR9MWL6E57u9dhL8zCUZLHuV3HyWgu8ZvirDFGl+CR3P6vzs/XLGv+eaDbLu3HnZf3x1mSQ9aLt1G1+3tD6yn55i3CA0IZ0KG3oXUI1xYXFI3jDFZDEb/N7YMKIC5Suv88RZjVl5funcCY/omUb1pOzqK/4igxfrRd1Y7vsNdWMU1WVRe/Ic4ajeoZH6suxSNe0cRoGQ7qCYalx7Ho3vFEBpnIW/o4RZ8vNKSr72SqNq+kW1QKHUMTjC5FuKiEkDhU1SM+Vl2K27+iDqdGYowMB3V3f/lDBnddOQCt5BhZL95O1a61RpfURPFXS3A47TJUXTRLQSEmUAZTtAW3DypVUUiKlaByV6FBPrx4zwTGDUiiYvOXZC+6E0fJMaPLap7moO7QNkZ2GiQXxxNNhPuHYjHJ+fK24P5BpSp0iQ8xugxxBoamx7HovglEBZvJ+9+TFH72vEt19TWnaPmLqKhM6DLC6FKEi4mzRhtdgsdy+6ACiA4LwNfHZHQZ4jTccklf7r5yAHrpMbJfvI2qnd8ZXVKLOErycBTnMKXrWEwyVF38Qpw1Ri6Y2EY84i9NURQ6xgYbXYZogdAgHxbeM57xAzse7+r7K/ZiF+3qO4nir94g1C+YwQn9jC5FuJAuYYlywcQ24hFBpes6neIkqFzd4F6xLLpvAtHBFvI/eKq+q89hM7qs01a9dx32mgqmpY0zuhThQrpHpWJWpWenLXjEmT+nppMs56lc2k0z+zJhQCL2omyy3/s39uIco0s6K5U/LSdl+O9JDu/IgeIjRpcjDOZv8ZNzVG3II1pUZpNKzy4RRpchmhEc6MMLd49n4qCOVGxZRfaiO90+pABKvnkHh8POFBmqLoCU8E5yDao25BFBBZAYYyXAzyMaiB5jcI9YXrlvAjEhFvI/fJrCT//rll19zdIc1B3YxPCkAYT6Sbezt+sa0QWn5jS6DI/lMUGlqgppHcOMLkMcd+PFfbj36oHo5Xlkv3QHldu/MbqkVle0/CUAJiaPNLgSYbRukcnSompDHhNUDqdGz87S/We04EAfnr9rHOcM7kTF1q/IfukO7EXZRpfVJhzlhTgKs5icOgazKq15b6WgkBrZWVbWb0Me88qaVIVeyZFGl+HVBvaI4ZX7JhAb5kv+sv9Q+MmzntPVdxLFK1/F6hvEsKT+RpciDBJnjSbAIhdwbUse8zVQURS6JoViNik4nDLprr3NubAPkwcnYi/JrR/VV5hldEntoubgZuxVZUzrOp5vDq8zuhxhgK6RXdB1Xbr+2pDHtKgALGYTyfGhRpfhVawBFp776zimDO1E5bZv6rv6vCSkTqj48VM6hSWSFtnF6FKEAbpGdJaJvm3Mo4LKqen06BJudBleo3+3aF65fyJx4X7kfzSfgo/no9vrjC6r3ZV+txSHw8bUVJkA7I16xXSTib5tzKOCSgEyusqku/Yw5/e9eXD2IKjIrx/Vt/Uro0sykEbtvh8ZnJhBhL+MPPUmMUFRxAbJpT3amkcFlaoqpKdE4icL1LYZq//xrr5hnanc/u3xrr5Mo8syXOEXL6HrOuekjDK6FNGO+ndIR5NuvzbnUUEF9atU9O0q33DaQv9u0bzywC+6+j56xiu7+pqjVZXiyDvCOSmjsJgsRpcj2snA+D5Gl+AVPC6oHE6NgT1ijS7D4/zfjHQenD0IpbKQ7EXe3tXXvKIvXyHA4s+IpIFGlyLagb/Fj26RyTJ/qh14zPD0E8wmlSG9Ypn/LsilYc5ekJ+Zf980ksSYYCq2fVO/4rm91uiyXFLt0R04qko5L20CXx1a2+bHc9Y5KFhzlOqscqqzy3HWOEj8XXfCM+KabFu6PY+CtZnUFlajKOAXHUT0iCSC004993DnE2uxlzZ9zyMGdCBhereGn+0VdRR8n0l1Vjk1ORVoNifJV2cQ1LnpebuiDdnkf3sEZ52D4K4RxJ+bhukXS6Dpms7e5zYQ2jOamNGdWviKtK++sT0wySCKduFxQQUQHOhLSkIo+zJLjS7FrWV0jeK+WQOwmBQKPl5AxZZVRpfk8sp+WEbChKvoEZXKzoJ9bXosZ7WdvK8PYwnxxS8miKrDpc1uV/BDJjmf7sPaNYK4icnodo3izcc4tGQrHS/pRWiPUw9A8osNInp4UqPbfCMCGv1cV1hNwXdH8Ynwxy8mkOrM8mb3VXmklKyP9xA5OAGfcH/yvzlCzvL9JP4i9Io35qDVOYj61TFdSf8OvXFqTgmrduCRQeV0agzsESNBdRb++Lt0pg3riKM0n6z3/o294KjRJbmF8nXLCB19CeemjW/zoDJbfelxx3AsVl+qs8vZ9/yPzW5XuC4L/3grnS/r3TApNbxfHDvnraFkc26LgsoS7EtYn9/uUvfvYKXnXSMxB1go3ZHPkbe3N7td+Z5CgjqFEj+1KwAmXzPHVhyA6fX3O2vsHFt5kITpaahm1+xWUxWVAR16S0i1E9f8LThLqqowtFfT7g9xakF+ZhbcMZbzRnShcucasl68XULqNNXs/oH+HdKJCmzbtSdVs4rF6nvK7bQ6J+ZAn0YrJ5j8zKg+ptMKAs2h4bSdfIVwk68Zc8CpB5LoDg2T/8/bmfzNaPaf95v71SH8YwJbFKBGSY3oTICPLJvUXjwyqBRFoVOHEKJC5RfpdPRNjWTxAxNJjPSn4JNnKfjwaTkfdQaKli9C13Ump4w2uhQAgjqFUrG/mIIfMrGV1FBbUEXWx3tw1jmIHJLYon1UHiph28Or2f7wanY+sZaC7898SkJAfDAV+4qo2F9EXVE1BWsyCYivv1RKbX4VRT/m0GFK1zPef3sY0CFdLuvRjjyy6w9A03RG90vgvVVt2/3iKa49vxfTR3TCUVZA9nv/xpYvV609U1ptJfZjB5iQPJJ3dnxCncPYIfwdpnbFUW0n59N95Hxa//dgCrCQfFUGgUmnvjK2f0wQgUkh+EYG4KixU7LpGDmf7cNeUUeHc1JOu57Q9BjKdhVw8NUtAFhCfOl8ef0w7+zP9hGeEYd/bNBp77c9DU7oJ91+7chjg0pRYMKgJAmqUwjwM/PYDSNJigumcsd3FHz6X3SbtKLOVuHyRcTPepRRHQez4oCx1+JSLSq+kQFYgn0JTotEq3NQ8H0mh9/aRsrsfk0GRfxa58t6N/o5PCOOQ69toWBtZv2AiBC/06pHURU6XZJOXVE1zjoHflGBqBYTZbsLqMkup+OFPbCX15G1bDfVxyoIiLOSML0bluBTd3O2h5TwTsRaZa5me/LIrj+o7/6LjwoiOeHU3xi9Ve/USF594BwSowMo+PQ58j94UkKqldhy9uGoKGZa2ngUjF1V+8jb27GX1pI0owehPaMJ79eB5Kv7oTs1jq08eNr7UxSFyKGJoOknHWnYEr4RAQR0CEa1mNAcGjmf7ydmTGfMgT4ceWc7isVUPwDEonLkvR1nfJzWNrbLMBzS7deuPDaooH7039j+LeuD9zazp/fk4T8OQa0uJnvRnVRsWmF0SR6nbO1S4qzRpMd0O/XGbaSuuIaK/cUEd2s8X8ocYCGwYyjVR8vOaL8nWlGOGvtZ1whQ+H0miqoQOTgeW1ktVUfL6HBOMgEdgok7J4Wqw6XYyoz/EuVjsjCy4yBZhLadeXRQmUwq4wYkYlLlOjEnBPiZeea2MVwwOoWq3T+Q9eKtcj6qjZRv/ByHrZZz08YbVoOjsv7Clc1NftedOrp2ZrPibSU1AC0a5Xcq9oo68lYfpsOUVBSTir28/pye+fiIxhMjG0/cbqRBCX3xM7tGF6Q38eigArAG+JCR5rrDXNtTenIErz4wkY4xgfVdff97Qrr62lj1ju/IiOtp2ArbvhH+oEDptjz0X6SVrayWqiOljQYt6E6N2oIq7BU/B4Kj2t4kzHSnRt63R1BMSrOrTpyuYysOENgxlODU+uH8liAfoH4CMUBdQVX97Vafsz7W2RrXeThOTRahbW8eO5jiBIdTY9yARH7clWd0KYa65ryeXDCqM47yQrLfewxb3iGjS/IKxV8uJrD3GKakjuXlTe+0+v4L12XhrLFjr6hvOZXvKcR+vIssckgi5kAfwvvFUbzxGAdf2URIj2icdQ6K1mejOTSiR3Vs2Je9vI49z6wjrG8sSTN6NOwvb/VhQnpE4Rvmj6PGTunWPGrzq4id0KXJPK68r+t/r2qPh0vJllyqjpQCEDOmc5P6q7PKKd2eT9qcQQ23+YT549/BSub/dhLerwNFG3MISAjGx+DpJlEB4fSKSTO0Bm/l8UFVv/ZfHIH+FqpaqT/dnfj5mHnsxhF06hBC5c61FHzyLLqtxuiyvIZmq8aWvZdxXYbz1rZl1DhatwWbv+Zoo3X4ynYWULazAICwPrGY/MwkTEvDP9ZK0cac+hUggIB4K0kzehDU6bdbRH4xgfhFBVK6NQ9HlQ3FpOIfG0THi3sR2qtpT0XuqsZfgIp/Otbw/78OKl3Xyf50L5GD4vGNbDzysOPFPcn8326OrTiAf5yVxN91b8Gr0bZGdx6KU9MwqR7fEeVyFF33/KVbNU3n5Y938MHqA0aX0q56JUfwt9mD8DGrFC5fRMVPXxhdklfyielEh9nzWLzpXT7bJ6vOuyMFhWfPe4Rw/9BGK3yI9uEVXw0UBaaPSsabxlRcPa0H/7x+KGpNKdkv3yUhZSBb3mGcZQUuMVRdnJke0V2JCAiTkDKIlwSVQlSoP4N6ev51qvx8zDx962hmjE2las96sl68Tc5HuYCSb98lKjCCjLieRpcizsCELsNlySQDeUVQQf2cqvNHJxtdRpvq2Tmc1x6cSOfYIAo/X0j+0nnoddVGlyWAyq2rcNRVMy1tgtGliNMUFRDO0KT+smSSgbwmqEwmlV5dIukUF2x0KW3iqqk9eHTOMEx1ZWS/cjflGz83uiTxK1XbvqZXTBrxwZ7fsvck09Im4AWn8l2a1wQV1A9VP29kF6PLaFV+PipP/WU0F45PpWrvBrIW3oot9/SXxRFtr2jl6zicDqamjjW6FNFCVt8gJiSPkNaUwbwqqMwmlbH9EwkONH7iYGvo3imM1x6cRJc4K4VfvEj++49JV58rc9RhO7qTMZ2HEmj57YVghWuYnDJGQsoFeFVQAZhUhclDOhldxlm7cmp35s4ZXt/Vt/huyn/8zOiSRAsUrViESTUxrstwo0sRp+Br8mFq13Goitd9TLocr3sHVFVhxtgU/H3dc66zn4/Kk38ZzUXju1KzfyPZC2/Fdsy75oe5M3tBJo6SPM6VD0CXN67LcAIsp3cJE9E2vPIvxd/XzHkj3O9cVbdOYbz64CSSO1gp/OIl8t77F5p09bmdkm/eIjwglAEdep96Y2EIk6JyQfdzjC5DHOeVQaWqCr8fl0KAn/u0qi6b3I1/zRmOxVZOzuJ7KP/xU6NLEmeoasd32GurDF1VXfy24R0HEiarULgMrwwqqJ8Y6w6tKh+zyhO3jOKSiWnUHNhI1sJbqcvZb3RZ4ixVbV5J96gUOoYmGF2K+BUFhd91n4ymyyrprsJrg+rEuapAF25VpXUM4/W/TyIlPpjC5YvIe/dfaLVVRpclWkHxV0twOO1MkaHqLmdwQgbxwbFyDtGFePU74edj5rxRrrlaxaXnpPHvPw/HYquo7+rb8InRJYnWpDmoO7yNUZ0GYfUNOvX2ol2YVTNX9J0hrSkX49VBpaoKM8a4VqvKx6zy+M0j+cOkbtQc/Em6+jxY0RcvoqIyocsIo0sRx01KGU1kQLi0plyM178bvhYTM8amGl0GAF2TQnn9b5NITQihaMUr5L0zF6220uiyRBtxlOThKM5hSupYTPLBaLggn0Au7jXN6DJEM7z+r+NEqyom3NiVAi6ZmMZjN4zA4qggZ/G9lK3/yNB6RPso/uoNQv2DGZzQz+hSvN7ve07Fx+QjI/1ckNcHFdRfr+ra6b0MObaPWeWxm0Zy2eRu1BzcRNYLt1KXs8+QWkT7q967DntNBdPSxhldileLDYpicspouXqvi5J3hfqV1Yekx9E7NbJdj5uaGMJrfzuHtMQQir58hbx3HpWuPi9U+dNyUiI6kxze0ehSvNZlfWYYXYL4DRJUxzk1jet/1xu1nS4DPHNCV+bdOBIfRxU5r95H2Trp6vNWJd+8g8MhQ9WN0i0yhcEJfWXxWRcmQXWcSVVJiA5i8tBObXocs1nlsRtHcvmU7tQc2kLWwr9Ql723TY8pXJzmoO7AJoYnDSDUzzOvl+aqFBRmZVwkV+91cRJUv3Ll1O5YAyxtsu/khBCW/O0c0pJCKVr5Knlv/xOtRrr6BBQtfwmAickjDa7Eu4zoOJAu4UnSmnJxElS/oCgKfj4mLpvcvdX3ffH4rjxx0wh8nNX1XX0/fAjIVUNFPUd5IY7CLCanjsGsus68Pk8W5BPI1RkXy+ReNyBB9SsmVWXqsE506xTWKvszm1X+dcMIrpjandrD28h64Rbqsve0yr6FZyle+RpW3yCGJspQ9fZwZd/f42/xk8m9bkC+ujVD03Vu/UN/bnhsFTbHmX/b6tIhhH/+aSgBfhaKVr5K2Q/L8JRW1J7CalYeKGVLbhV5VTaCfcx0i/LnyowYEoJ9G223Yn8pewqrOVRSi1OHz65s2VSAWofGiv0lfJ9ZzuHSOmrtGnFWH6Z0DWNKajimXwx8Kaq289LGXPYW1VBc7UBVID7Yl2ndwpnQpfEq2Dvyq/jv+mPklNtIifDjxiHxJIb4Njr2f9fnkFVm45GJnc7uhToNNQc3Ya8q47y0CXx7ZH27Hdcbpcd0Y0znoUaXIVpIvko0w6SqxIQHcNnkbme8jwvHpfDkLSPw1arJee1+j+vqe3d7Id8dLadvXCDXD4xjStcwtudVc+PHBzhcUtuw3YasCr7YX4KiQKzV57SOkVth47/rjwEwo3sE1w6IJdbqw4J1x3hybXajbcvrnBRW2xnRMYRrB8RyZUYM4f5mnliTzeJNeQ3bVdmc/OOro0T4W5jdPxabU+fhr4/i1H5+b46U1vL5vhL+ODD2TF6as1Lx46d0Ckuka4Trr+zvrnxNPvxp4BU4NenycxeKruue8+nZyjRN585nvmXP0ZIWP8ZsVnn4/4bSo3MENYe2kP/BU2g1FW1YpTF25leTGuGHxfTzd53s8jr+tGw/IzoGc+fIRABKahwEWFR8zSrPrsvhoz3FLW5RldU6KK110DG08VVWn1iTxYoDpbx0QSodgn1P8uh6D646wtbcKt67pDsmVeHH7AoeXn2Ud2Z2x8ekkldpY9bSvSw8P5WE462qe1YcIjHElz8N6nA6L0krUUn66xI25Gzjye9fNOD4nu+qjIuYkjpGuvzciLxTv0FH59ZL+2Ext+xl6twhmNcfPIcencIp/moJuW8+7JEhBdAjOqBRSEF9V1vHUF8yy+oabgvzN+Pbwtfv10L8zE1CCmBYUv0Q7qO/OM7JxARaqHNoOI63mOqcOj6qis/x2oN86kd71R7v4l17tJwDxbVc3ifmjGo+exq1+35kcGIGEf6tc55U/Kx7VCrndh0nIeVm5N36DSZVJTYikEsnnboL8PdjU3jqlpH4ajUce/0Byr7/H57U1dcSuq5TUusg2LdtT32W1DiA+iD7tTqHRlmtg7xKGysOlLDiQCndowIawjIl3I8qu5P3dxSSV2nj9S35BFpUEkJ8sTk1Fv54jMv7RGP1NW64cuEXL6HrOuekjDKsBk/ka/blxsGz0M6wyy8tLe2U/5YuXXrWdY4bN45//OMfZ72fllq3bh1paWls27at3Y55umQwxSmcWLR27dYc9mWWNrnfrMJD1w+nZ5cIag5tJf/Dp9Cqy9u/UBfw1aEyiqodXNEnpM2OYXdqfLCriNggC10j/Jvc/+GuIl7+xTmpvrGB3Do8vuHnmCAfru4Xy6KfcnlxYy6+JoVbhsXjZ1Z5a1s+fmaVqV3D26z+ltCqSnHkHeGclFG8t/NT7E67ofV4iiv6zCA8IPSMW1Nvv/12o59nzpzJFVdcwbRpP6+4npSUdFY1iuZJULWAruvcfnl/bnr8a+psP89g7xQXzKNzhhHob6Hk6zcoXet9ragTMsvqWLAuh+5R/kxIDm2z4zy7/hhHy+r4+7iOjUb9nTC6cwipEf6U1TlYl1VBaY2DOmfj9+TCnpGM7xJKbqWNhGBfrL4miqrtvLOtkPvHJuHUdZ5fd4wfMisI8zfzx4Gx9IwObLPn1JyiL18h7vK/MyJpIF8dWtuux/ZEfWK7n3ULtW/fvk1ui4uLa/Z20bqk668FTCaVmPBA/jSjd8NtF4xJ5um/jMRPr+XYaw9SunYp3hpSxTV2Hlh5mECLiXtHJzUbIK3hve0FfL6vhCv7RjMowdrsNjFBPmR0CGJM51D+OjKRWKsP9yw/TN2vphmE+ZvpHhXQ0MW36Kdc+sYFkhEXxJtbC9icW8XdoxMZmmTlwZVHqLS17xI7tUd34Kgq5by0Ce16XE8U4R/GLUOvbZeJvUuXLuW8884jPT2dkSNH8uSTT+J0Nv7dycvL484772TYsGH07t2byZMns3jx4ib7WrJkCWPHjqV///7MmTOH4uLihvtOdNetWbOG2267jYyMDMaOHcvChQub7Gf58uWcf/75pKenM2LECB599FHq6n77/G5dXR2PPvooI0aMID09nfPPP58VK1Y02e6tt95i7Nix9OnTh6uvvpqdO3c26gKdO3cuY8aMadLdunr1atLS0ti/v2UXhZWgaiGTqjB+YBLjBiTyzz8N55ppPak7upOsF26hNnOn0eUZpsrm5P4vj1Bl03hoQkci2mj5qRX7S1j0Ux5Tu4bzh97RLX7ciI7BFFTb2Z5XddJtdhVU892Rcq4dUD8c/etDpVzUM5LuUQFckh5NoI+J9VntPyim7IdlJITE0SPKNS7s6Y5Mqonbhv8RP7Nvmw+gePnll7nvvvsYMWIEzz33HNdddx2vvvoqTz75ZMM2JSUlzJw5k/Xr1/OXv/yF559/nlmzZpGXl9doX6tWrWLVqlU88MAD3HvvvWzYsIGHHnqoyTEffPBBOnXqxIIFCxg7dizz5s3jm2++abh/5cqV3HTTTaSkpLBgwQKuvfZa3nrrLe64447ffC633347b7/9Ntdeey0LFiwgJSWFG2+8kZUrVzba94MPPsjw4cOZP38+Q4cO5ZZbbmm0n4suuohjx46xZs2aRre///779O3bl5SUlFO+riBdf6dF03VuubgPqAolq9+kdI33tqIAbE6Nv606QnZFHY9O7NzsCL3W8P3Rcp76PpthScH8eXDc6dXoqH9/quzNf5vWdZ3n1h/j/G4RdLDWD08vrnEQHvDzn0a4v5nC6vY/T1S+bhmhoy/h3LTx7CyQa5SdiSv6zKBLeFKbh1RlZSX/+c9/uPbaa7n11lsBGD58OBaLhblz5zJ79mzCwsJ45ZVXKCoq4rPPPiMhIQGAoUObTjzWdZ3//ve/+PjUzz3Mzs7m+eefR9M01F9cM+ucc87hxhtvbNjP119/zRdffMGoUfXdnPPnz6dv3748/vjjAIwaNQp/f38eeOAB9uzZQ1paWpNj7969m+XLl/P3v/+dSy65pOFx2dnZLFiwgPHjxwPw3//+lyFDhvDwww8DMHLkSBwOB08//XTDvpKTk+nfvz/vv/8+I0fWr2NZUlLSEMItJS2q06AqCqDjKM2nbP3HeHNIOTWdR1dnsqugmntGJdE96uyvkJxZVkd+pa3Rbdvyqpj7bSbpMYHcOTLh+HvQVGmto9nbv9hfgkL9aL/mrDhQSkG1nUt6RzXcFupnJqusvg6HppNTYSPM35jvdDW7f6B/h3SiAiMMOb47G5rYj6ntNBR906ZNVFdXM3nyZBwOR8O/YcOGUVtby7599V80vv/+e4YMGdIQUiczcODAhpCC+g98u91OUVFRo+1GjBjR8P+KopCcnExubi4AVVVV7Nq1i0mTJjV6zNSpUwHYuHFjs8c+cfvkyZMb3T5lyhR27txJdXU1TqeTXbt2MW5c4wt+ngixX7r44otZuXIlpaWlAHz00UdYLJaGOlpCWlSnSTGZMYdEETnlegqWPX3qB3iohRtz+SGrgsEJViptTlYdLG10/7guoQDkVdoa7ttbVAPAm1vzAYgOtDA++ee5Qn/8cB/pMQH8e1KXhsf+fdURFGBEUjDfHWk8mrJzmB+dw+oD6K1tBezMr2ZAhyCiAi1U2JysOVLO3qIapncLb3ZicLXdySub8piVEUOA5efh6CM6BvPG1nw0XWdnQTV2p87A+ObPibW1ouWLCOg5gskpo3lty9kPffYWHawxzBl0FZqutUtQlZTULwrwu9/9rtn7jx2rX2GltLSU1NRTd+UGBze+3MuJ0Pr1uSWrtfHvpcVioaKivpu6oqICXdeJiIho8hgfHx/KysqaPXZZWRkWi4XQ0NBGt0dGRqLrOhUVFVRVVeFwOAgPbzxC9tfHgvrAe+SRR1i2bBlXXnklS5cuZdKkSQQFBZ3k2TclQXUGFNWENX0UtVm7qfjpC6PLMcTB4vrQWZdVwbpmzt/8Mqhe3Zzf6L4TP6fHBDQKql/Lq7Q1dNktOL6U0i9d1juqIagGxVs5VmFj+f4SyuqcWEwKnUP9uHVY/ElHIb65tYDIAAsTf3X/FX1iKKt18sbWfML8Ldw7OpHQZuZstQetthL7sQNMSB7JOzs+oc5x6knO3s7X5MMdI67HrJrabWJvSEj9lIz58+cTG9t06a0TLajQ0FDy8/Ob3N8WrFYriqI0GoQB9QFms9kaav61kJAQ7HY7ZWVljbYpLCxEURSsViu+vr6YzeYm+/51iw/Az8+P8847j6VLl9K/f3927drFfffdd1rPRYLqDOm6TuSk2dhyD1CX07KRK57kRKvnVHrHBrV4yaRfb3c6j+3XIYh+HVr+DQ1gdv/m1/Lzs6jcPuK3u2baU+GKl4m/6p+M6jiYFQe+OfUDvNwfB1xGbFA0JrX9zmxkZGTg7+9Pbm4uEydOPOl2Q4cOZdGiReTk5NChQ9su0RUYGEj37t35/PPPmTVrVsPtn332GQD9+/dv9nEnbv/888+ZOXNmw+2ff/45PXr0ICCgvpu/e/furFy5kquuuqphmy+//LLZfV588cUsWbKERx99lE6dOjFgwIDTei4SVGdIURR0HWIu/CvZL92Bs6rU6JKEh7Jl78VRUcy0tPESVKcwIXkEIzsNavfjBgcHc9NNN/HYY4+Rm5vLoEGDMJlMZGZmsnLlSp555hn8/f2ZNWsWH374IZdffjl/+tOfSExMJDMzk8OHD59yJN6ZuOGGG/jzn//M7bffzvTp0zl06BBPPvkkkyZNanYgBUC3bt0455xzmDt3LrW1tXTu3Jlly5axadMmnn322Ybt/vSnPzFnzhzuu+8+Jk+ezM6dO/nggw8AGg34OLHP9PR0NmzYwG233Xbaz0OC6iwoqglTYAixf7ifnFfvRbfVnvpBQpyBsrX/I27ytfSO6c7WvF1Gl+OSekanMbvfJei63uiyLu3lmmuuISYmhpdffpnXX38ds9lMUlISY8aMwWKpn7YRFhbGm2++yeOPP868efOoqakhPj6eSy+9tE1qGj9+PE8//TQLFixgzpw5hIaGcvHFF58yLB577DGeeOIJFi5cSGlpKV26dOE///lPo8ET48eP529/+xvPP/88y5Yto0+fPvztb3/jmmuuafb808SJE9m5cycXXHDBaT8PWT29Feiak5oj28l965+gNT/6TIizlXTHErYVHeDRb+YbXYrL6Rgaz0Pj78BHtTT5Ni/az7vvvst9993HypUrm4xsvOyyy7BarTz33HOnvV9pUbUCRTXh3ymdqGlzKFj2H6PLER6qesd3ZGRMIDYoitzKAqPLcRmRAeHcN/pmLKpZQqodlZaWMn/+fIYMGUJgYCDbtm3jueeeY/z48Y1Catu2bWzcuJEff/yRl19++YyOJUHVShRFxZo+Gkd5ESVfLzG6HOGBir9cTGDvMUxJHcvLm94xuhyXEOgTwH1jbiLIJwCTatyK997IbDaTmZnJxx9/TEVFBWFhYZx//vncfvvtjba78MILsVqtzJkzh2HDhp3RsaTrrw0UfvEi5T9+ZnQZwgPFXfEQaocU/vjhX6lxePc5UYvJwoNjbiE5vKOElIeTdnIbiDhnNgFpg40uQ3igouUvYTGZGdO56bI73kRRFG4acg0pEZ0kpLyABFWb0In53a34JXY3uhDhYWx5h3GWFTItbTwK7T+yzVVcnXExg+L7yJV6vYS8y21AUVRQFGJn3oMl0nUmjgrPUPLdu0QFRpAR19PoUgxxfrdzmJw6xpAh6MIYElRtRFFNKGZf4i59EFNwpNHlCA9SuWUVjrpqzk1rugCop5uSOpbL+jS/np7wXBJUbUgxmTAFhBB/1T8xhzW/XI8QZ6Jq22rSY7oRH+w9v1fTu03k6n4XG12GMIAEVRtTTCZMgaHEX/VPLFGJRpcjPETRytdwOB1MSR1rdCnt4vc9pnB5nxlGlyEMIkHVDhSTCdUviA5XPoJPXLLR5QhP4KjDlrmTMZ2HEmg5+2uBubKZvaYzM3260WUIA0lQtRPFZEL18aPD5f+Q0YCiVRQtX4RZNTGuy5lNonQHl/eZwe97TjG6DGEwCap2VD/AwkLcpQ/i37mP0eUIN2cvyMRRktduV7Ftb1dnXMz0bie/ZIbwHp732+3iFNUEqonYmfcQkNb+lyMQnqXkm7eICAhjQIfeRpfSahQU/jjgUianjjG6FOEiJKgMoKgqqCoxM+4gqNcoo8sRbqxqx3fYa6s8Zqi6WTXz58FXMb7LCJknJRpIUBnkxKTgqOk3Ye13jtHlCDdWtflLukel0DHUvSeXW30CeXDMLYzoOFBCSjQiQWUgRVFQFIWoKf9H2JhLwQPPM4i2V/zVGzicdrceqh4fHMu/zrmHlIhOHnm+TZwd+Y1wEaHDZhA78x5Uv0CjSxHuRnNQd3gbozoNwurb9Mqqrq5PbA8enXgXYf4hssCsaJYElYtQFAX/zr2Jn/0YlkiZGCxOT9EXL6IqKhO6jDC6lNMyJXUsd4/6Mz4mi4SUOCkJKheiqCbMwZHEX/MvuUyIOC2OkjwcRTlMSR2LyQ26zkyKyrX9/8DV/S5GVVTp7hO/SX47XIyimlBMFmIvvJOw0X8AL76Ugzg9xV+9Qah/MIMSMowu5TcFWgK4d/RNTEgeaXQpwk1IULkgRa1/W0KH/77+vJWvZy+RI1pH9d512GsqmObCQ9U7hSYw95y76R6Vgioj+0QLSVC5MEVR8O/Sh/jZ8+S6VqJFKn9aTmpEZ5LDOxpdSiMKCud2Hcc/J95FZECYnI8Sp0WCysX9fN7q33LeSpxSyTfv4HC41lD1EF8r94y+gasyLsKsmiSkxGmToHIDiql+jcDYC+8k6rwbpStQnJzmoO7AJoYnDSDUL9joaugT253HpzxAr+g0o0sRbkyCyk0ox0dFBfUaScL1/8G/S19jCxIuq2j5SwBMNHCwglk1c0Xf33Pv6JsIsgRIK0qcFQkqN6Oo9VcNjvvD/UROvR7Fx8/okoSLcZQX4ijMYnLqGMyqud2PH2eN4Z8T/sq5XccBoKryMSPOjvwGuaETowKtfcaR+H//wa9jL4MrEq6meOVrWH2DGJrYr92OqaAwIXkEj026l8SQOJkbJVqNouu6bnQR4szpmhNFNVH242cUr3od3V5rdEnCRSTesohsWzl3Lv9nmx8rKSSe/xt4GakRndF1XRaVFa1KvvK4OeV4339wv0kk/N9TcvVg0aDix0/pFJZI14gubXYMX5MPl/eZwb8n3UOXsCQACSnR6qRF5UF0zQmKSvmGTyj+5m30umqjSxKGUkn66xI25Gzjye9fbPW99+/Qm+v6/4FQ/2Dp5hNtqv3PtIo209C6GjCVoPQxlKx+k/JNK0BzGlyZMIZG7b4fGdxtCOGbQymuKW2VvUYEhDG73yUMiO+NpmsSUqLNSYvKQ514Wx0luRR9+QrV+340uCJhBDUwlMSbXmDZ7hW8ue3Ds9qXSVGZ2nUcM9OnY1JUGXIu2o0ElYc7Mdii5sgOila8jC3vkNEliXYWf81jOCJi+eOyu7A77We0j4Hxfbis9++Is0bLOSjR7iSovITudIKqUrn1a4pXv4GzotjokkQ78UvqSdzlf+e5Da/z1aG1p/XY3jHduazPBXQOS0LTNJkTJQwhQeVldM2Jrjkp+/4DSr//UIaze4nEm18k11nDbZ8/1KLt0yKTuaz3BXSLSsGpOaWbTxhKgspL6ZqGVlNB8TdvUbn1a3SHzeiSRBsKHnI+keOv5G+rnmBnwb6Tbtc5LJE/pJ9P37ieElDCZUhQeTFd1wAFrbaSsvUfU77xC7SaCqPLEm0k6c432JS/m8e+e67JffHWWGamn8eQxH4SUMLlSFAJoL6FheakfPOXlK37CEdpntEliVYWNf0mAnuN5MZPHqCgqgiAlPBOTO82kUEJfdF1XQJKuCQJKtHIiUnDVXvWUfb9B9TlnLybSLgX1S+IxL8s4vN9X7O78ADTu00kNaKztKCEy5OgEs3SnU4Uk4narD2Ufv8/qvf+CMivijtT/YPqrxYdEgUgo/iE25CgEr/pxDwse0kupT8so2rnd2i1VUaXJU6Db1wywf0nE9RzJKgmUBSZCyXcigSVaJETAy/QnFTv/4nKbaup3r8R/QwnkIq2pfoGENhtCMEDpuAb26WhhSyEO5KgEqftxIeeZquhcucaKrd/S+2RHUjXoLEUH38Cuw4ksMdwArr0RTGZ0TWt4fplQrgrCSpxVnSnA8VkxlFZQuW21VRu/wZb/hGjy/Iaio8/gakD6sMpOeN4ODkbFigWwhNIUIlWc+ID0laYRcXWr6natVaGubcBxcePgJQBBPUYTkBKPwkn4fEkqESr03UNdFBUFXtZPtX7NlJzYBM1R3bIkk1nyBwchV/HHgR2HVwfTmaLhJPwGhJUos2d6B7UnQ5qs3ZTfWAztUe2U5d7UK6VdRLmsFj8k3ril9QD/869MVvDAWRQhPBKElSiXemaBugoqgnNXkdt5i5qDm8/HlyHQHMYXaIhLJEJ9aGU1BP/Tr0wBYbWX1NM0ySYhNeToBKG+mVw6ZoTe3EudbkHsOUfxZZ/BFv+EZwVRUaX2XoUFXNoND6RCVgi4vGN74p/x16Y/IPqg0nXpDtPiF+RoBIuRz/eHXjiA1urq8GWf4S6vEPHw+sotoKj6LYaI8v8TYrZB0tEPJaI+PpQikzAJyoJS1gMiskMNH2eQojmSVAJt6E7HaCaGlZVcFaX46wqxVFehLOyBGdVGY7j/3VWlTbcptVWtloNim8AJn8rJv8gVH8rJn9r/X8DglH9g7CExeITlYTJGt5Qp+501K8GIYEkxBmRoBJu78S5nONDDZtMcNWdDpw1lWg15fVXOkav73LUNdC0411uTtD1hlXkT/xZmPyDGkJI9Q1oNmwa9gWNglQI0TokqIQQQrg0WVtFCCGES5OgaiPPPPMMaWlpTf5NmzatXY6/dOlS0tLSKC4uBqC8vJxnnnmG/fv3t8vxhRCitZiNLsCT+fn5sXjx4ia3tYcxY8bw9ttvExwcDNQH1fz580lNTSUlJaVdahBCiNYgQdWGVFWlb9++rba/2traFgddeHg44eHhrXbss61HCCHOlHT9GWDcuHH84x//aHTbl19+SVpaGllZWQBkZWWRlpbG0qVLue+++xg8eDAXXXQRAGlpaSxcuJBnnnmGYcOGMXjwYO6++26qq6sb9vfLrr+srCzGjx8PwM0339zQDZmVlcW6detIS0tj27ZtjeqZM2cOV1xxRcPPzzzzDBkZGWzdupWZM2eSnp7OkiVLADhw4AB/+tOf6N+/P3379uWPf/wjR48ebf0XTgjhlSSo2pjD4Wj073QHWT7xxBPous7jjz/OHXfc0XD7kiVLOHz4MHPnzuXPf/4zH330Ec8++2yz+4iOjmb+/PkA3Hrrrbz99tu8/fbbREdHn1Ytdrud2267jenTp7Nw4UKGDx9OZmYml1xyCWVlZcydO5d58+ZRXFzMrFmzsNlsp7V/IYRojnT9taHq6mp69uzZ6LZ///vfp7WPbt268cgjjzS5PSoqiscffxyAUaNGsXPnTr744gtuv/32Jtv6+PjQvXt3ADp27HjG3ZF2u52//OUvTJ06teG2v/71r4SEhPDyyy/j6+sLQL9+/Rg/fjzvvvsul1122RkdSwghTpCgakN+fn68/vrrjW5LTEzk6aefbvE+xowZ0+ztw4YNa/RzcnIyn3zyyWnXeLpGjx7d6Oc1a9YwdepUTCYTDkf9grLBwcH06NGD7du3t3k9QgjPJ0HVhlRVJT09/az2ERER0eztJ0bznWCxWNq8q83f35/AwMBGt5WUlLB48eImoxtP1CSEEGdLgsoAPj4+2O32RreVlZU1u21bL8dzorvu1/WUl5c3OXZztYSEhDB69GguvfTSJvf9OtSEEOJMSFAZIDY2lgMHDjS6bc2aNW16zBOtm7q6uia1QP3IvX79+gFQXFzMjh076NWr1yn3O3ToUPbt20ePHj0wyXWThBBtQILKAJMmTeJvf/sb8+fPJyMjg9WrV7N58+Y2PWZUVBTBwcF88sknJCQk4OPjQ1paGrGxsfTp04cFCxZgtVoxm80sXLgQq9Xaov3edNNNXHjhhcyePZuLL76YyMhICgsLWb9+PQMGDGi3lTiEEJ5Lhqcb4KKLLuKaa67hzTff5Oabb6a2tpZbb721TY+pqiqPPvooWVlZzJo1iwsvvJD8/HwA5s2bR1JSEnfffTf/+te/uPLKK1vUmoL6UYTvvvsuoaGh/P3vf2f27NnMmzePmpoa0tLS2vIpCSG8hKyeLoQQwqVJi0oIIYRLk6ASQgjh0iSohBBCuDQJKiGEEC5NgkoIIYRLk6ASQgjh0iSohBBCuDQJKiGEEC5NgkoIIYRLk6ASQgjh0iSohBBCuDQJKiGEEC5NgkoIIYRLk6ASQgjh0iSohBBCuDQJKiGEEC5NgkoIIYRLk6ASQgjh0iSohBBCuDQJKiGEEC5NgkoIIYRLk6ASQgjh0iSohBBCuDQJKiGEEC5NgkoIIYRLk6ASQgjh0iSohBBCuDQJKiGEEC5NgkoIIYRLk6ASQgjh0iSohBBCuDQJKiGEEC7t/wFHho7eh4TBB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TextBox 13"/>
          <p:cNvSpPr txBox="1"/>
          <p:nvPr/>
        </p:nvSpPr>
        <p:spPr>
          <a:xfrm>
            <a:off x="653716" y="2067860"/>
            <a:ext cx="10820400" cy="7294305"/>
          </a:xfrm>
          <a:prstGeom prst="rect">
            <a:avLst/>
          </a:prstGeom>
          <a:noFill/>
        </p:spPr>
        <p:txBody>
          <a:bodyPr wrap="square" rtlCol="0">
            <a:spAutoFit/>
          </a:bodyPr>
          <a:lstStyle/>
          <a:p>
            <a:r>
              <a:rPr lang="en-US" sz="3600" b="1" dirty="0"/>
              <a:t>The bar chart illustrates the distribution of shipping modes, revealing the frequency of each mode used.</a:t>
            </a:r>
          </a:p>
          <a:p>
            <a:r>
              <a:rPr lang="en-US" sz="3600" b="1" dirty="0"/>
              <a:t>Standard Class is the most preferred shipping mode, with a count of 5955.</a:t>
            </a:r>
          </a:p>
          <a:p>
            <a:r>
              <a:rPr lang="en-US" sz="3600" b="1" dirty="0"/>
              <a:t>Second Class comes in second with 1943 shipments.</a:t>
            </a:r>
          </a:p>
          <a:p>
            <a:r>
              <a:rPr lang="en-US" sz="3600" b="1" dirty="0"/>
              <a:t>First Class is used for 1537 shipments.</a:t>
            </a:r>
          </a:p>
          <a:p>
            <a:r>
              <a:rPr lang="en-US" sz="3600" b="1" dirty="0"/>
              <a:t>Same Day shipping is the least frequent, with only 542 shipments.</a:t>
            </a:r>
          </a:p>
          <a:p>
            <a:r>
              <a:rPr lang="en-US" sz="3600" b="1" dirty="0"/>
              <a:t>Overall, the chart highlights a strong preference for Standard Class shipping, indicating that it might be the most cost-effective or suitable option for the majority of orders.</a:t>
            </a:r>
          </a:p>
          <a:p>
            <a:endParaRPr lang="en-IN" sz="3600" b="1" dirty="0"/>
          </a:p>
        </p:txBody>
      </p:sp>
      <p:sp>
        <p:nvSpPr>
          <p:cNvPr id="15" name="TextBox 14"/>
          <p:cNvSpPr txBox="1"/>
          <p:nvPr/>
        </p:nvSpPr>
        <p:spPr>
          <a:xfrm>
            <a:off x="2516290" y="275125"/>
            <a:ext cx="11348304" cy="769441"/>
          </a:xfrm>
          <a:prstGeom prst="rect">
            <a:avLst/>
          </a:prstGeom>
          <a:noFill/>
        </p:spPr>
        <p:txBody>
          <a:bodyPr wrap="square" rtlCol="0">
            <a:spAutoFit/>
          </a:bodyPr>
          <a:lstStyle/>
          <a:p>
            <a:r>
              <a:rPr lang="en-US" sz="4400" b="1" dirty="0"/>
              <a:t>Shipping Mode Distribution with Count Labels</a:t>
            </a:r>
            <a:endParaRPr lang="en-IN" sz="4400" b="1" dirty="0"/>
          </a:p>
        </p:txBody>
      </p:sp>
      <p:pic>
        <p:nvPicPr>
          <p:cNvPr id="2052" name="Picture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77600" y="3580697"/>
            <a:ext cx="7010400" cy="6712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2629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8" name="TextBox 8"/>
          <p:cNvSpPr txBox="1"/>
          <p:nvPr/>
        </p:nvSpPr>
        <p:spPr>
          <a:xfrm>
            <a:off x="2498766" y="216118"/>
            <a:ext cx="12474419" cy="1320874"/>
          </a:xfrm>
          <a:prstGeom prst="rect">
            <a:avLst/>
          </a:prstGeom>
        </p:spPr>
        <p:txBody>
          <a:bodyPr wrap="square" lIns="0" tIns="0" rIns="0" bIns="0" rtlCol="0" anchor="t">
            <a:spAutoFit/>
          </a:bodyPr>
          <a:lstStyle/>
          <a:p>
            <a:pPr lvl="0">
              <a:lnSpc>
                <a:spcPts val="10322"/>
              </a:lnSpc>
            </a:pPr>
            <a:r>
              <a:rPr lang="en-IN" sz="8000" dirty="0"/>
              <a:t>Sales Distribution by Region</a:t>
            </a:r>
            <a:endParaRPr lang="en-US" sz="7373" dirty="0">
              <a:solidFill>
                <a:srgbClr val="DD724D"/>
              </a:solidFill>
              <a:latin typeface="Loubag"/>
              <a:ea typeface="Loubag"/>
              <a:cs typeface="Loubag"/>
              <a:sym typeface="Loubag"/>
            </a:endParaRPr>
          </a:p>
        </p:txBody>
      </p:sp>
      <p:sp>
        <p:nvSpPr>
          <p:cNvPr id="10" name="Freeform 10"/>
          <p:cNvSpPr/>
          <p:nvPr/>
        </p:nvSpPr>
        <p:spPr>
          <a:xfrm rot="-3098253">
            <a:off x="-2159794" y="-1397554"/>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2">
              <a:extLst>
                <a:ext uri="{96DAC541-7B7A-43D3-8B79-37D633B846F1}">
                  <asvg:svgBlip xmlns="" xmlns:asvg="http://schemas.microsoft.com/office/drawing/2016/SVG/main" r:embed="rId10"/>
                </a:ext>
              </a:extLst>
            </a:blip>
            <a:stretch>
              <a:fillRect/>
            </a:stretch>
          </a:blipFill>
        </p:spPr>
      </p:sp>
      <p:sp>
        <p:nvSpPr>
          <p:cNvPr id="11" name="Freeform 11"/>
          <p:cNvSpPr/>
          <p:nvPr/>
        </p:nvSpPr>
        <p:spPr>
          <a:xfrm rot="-3098253">
            <a:off x="-1881586" y="7971944"/>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2">
              <a:extLst>
                <a:ext uri="{96DAC541-7B7A-43D3-8B79-37D633B846F1}">
                  <asvg:svgBlip xmlns="" xmlns:asvg="http://schemas.microsoft.com/office/drawing/2016/SVG/main" r:embed="rId10"/>
                </a:ext>
              </a:extLst>
            </a:blip>
            <a:stretch>
              <a:fillRect/>
            </a:stretch>
          </a:blipFill>
        </p:spPr>
      </p:sp>
      <p:grpSp>
        <p:nvGrpSpPr>
          <p:cNvPr id="20" name="Group 19"/>
          <p:cNvGrpSpPr/>
          <p:nvPr/>
        </p:nvGrpSpPr>
        <p:grpSpPr>
          <a:xfrm>
            <a:off x="13945017" y="0"/>
            <a:ext cx="6203639" cy="3574220"/>
            <a:chOff x="2543873" y="5399640"/>
            <a:chExt cx="13623434" cy="6623548"/>
          </a:xfrm>
        </p:grpSpPr>
        <p:sp>
          <p:nvSpPr>
            <p:cNvPr id="2" name="Freeform 2"/>
            <p:cNvSpPr/>
            <p:nvPr/>
          </p:nvSpPr>
          <p:spPr>
            <a:xfrm rot="-5400000">
              <a:off x="5184611" y="3707837"/>
              <a:ext cx="5685721" cy="10157861"/>
            </a:xfrm>
            <a:custGeom>
              <a:avLst/>
              <a:gdLst/>
              <a:ahLst/>
              <a:cxnLst/>
              <a:rect l="l" t="t" r="r" b="b"/>
              <a:pathLst>
                <a:path w="10312010" h="13282448">
                  <a:moveTo>
                    <a:pt x="0" y="0"/>
                  </a:moveTo>
                  <a:lnTo>
                    <a:pt x="10312010" y="0"/>
                  </a:lnTo>
                  <a:lnTo>
                    <a:pt x="10312010" y="13282448"/>
                  </a:lnTo>
                  <a:lnTo>
                    <a:pt x="0" y="13282448"/>
                  </a:lnTo>
                  <a:lnTo>
                    <a:pt x="0" y="0"/>
                  </a:lnTo>
                  <a:close/>
                </a:path>
              </a:pathLst>
            </a:custGeom>
            <a:blipFill>
              <a:blip r:embed="rId11">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6839148" y="5399640"/>
              <a:ext cx="5815507" cy="6434863"/>
            </a:xfrm>
            <a:custGeom>
              <a:avLst/>
              <a:gdLst/>
              <a:ahLst/>
              <a:cxnLst/>
              <a:rect l="l" t="t" r="r" b="b"/>
              <a:pathLst>
                <a:path w="5815507" h="6434863">
                  <a:moveTo>
                    <a:pt x="0" y="0"/>
                  </a:moveTo>
                  <a:lnTo>
                    <a:pt x="5815507" y="0"/>
                  </a:lnTo>
                  <a:lnTo>
                    <a:pt x="5815507" y="6434863"/>
                  </a:lnTo>
                  <a:lnTo>
                    <a:pt x="0" y="6434863"/>
                  </a:lnTo>
                  <a:lnTo>
                    <a:pt x="0" y="0"/>
                  </a:lnTo>
                  <a:close/>
                </a:path>
              </a:pathLst>
            </a:custGeom>
            <a:blipFill>
              <a:blip r:embed="rId12"/>
              <a:stretch>
                <a:fillRect/>
              </a:stretch>
            </a:blipFill>
          </p:spPr>
        </p:sp>
        <p:sp>
          <p:nvSpPr>
            <p:cNvPr id="4" name="Freeform 4"/>
            <p:cNvSpPr/>
            <p:nvPr/>
          </p:nvSpPr>
          <p:spPr>
            <a:xfrm>
              <a:off x="5801344" y="6248384"/>
              <a:ext cx="1512473" cy="3841202"/>
            </a:xfrm>
            <a:custGeom>
              <a:avLst/>
              <a:gdLst/>
              <a:ahLst/>
              <a:cxnLst/>
              <a:rect l="l" t="t" r="r" b="b"/>
              <a:pathLst>
                <a:path w="1512473" h="3841202">
                  <a:moveTo>
                    <a:pt x="0" y="0"/>
                  </a:moveTo>
                  <a:lnTo>
                    <a:pt x="1512474" y="0"/>
                  </a:lnTo>
                  <a:lnTo>
                    <a:pt x="1512474" y="3841202"/>
                  </a:lnTo>
                  <a:lnTo>
                    <a:pt x="0" y="3841202"/>
                  </a:lnTo>
                  <a:lnTo>
                    <a:pt x="0" y="0"/>
                  </a:lnTo>
                  <a:close/>
                </a:path>
              </a:pathLst>
            </a:custGeom>
            <a:blipFill>
              <a:blip r:embed="rId13"/>
              <a:stretch>
                <a:fillRect/>
              </a:stretch>
            </a:blipFill>
          </p:spPr>
        </p:sp>
        <p:sp>
          <p:nvSpPr>
            <p:cNvPr id="5" name="Freeform 5"/>
            <p:cNvSpPr/>
            <p:nvPr/>
          </p:nvSpPr>
          <p:spPr>
            <a:xfrm>
              <a:off x="3999852" y="8550812"/>
              <a:ext cx="3602984" cy="3472376"/>
            </a:xfrm>
            <a:custGeom>
              <a:avLst/>
              <a:gdLst/>
              <a:ahLst/>
              <a:cxnLst/>
              <a:rect l="l" t="t" r="r" b="b"/>
              <a:pathLst>
                <a:path w="3602984" h="3472376">
                  <a:moveTo>
                    <a:pt x="0" y="0"/>
                  </a:moveTo>
                  <a:lnTo>
                    <a:pt x="3602985" y="0"/>
                  </a:lnTo>
                  <a:lnTo>
                    <a:pt x="3602985" y="3472376"/>
                  </a:lnTo>
                  <a:lnTo>
                    <a:pt x="0" y="3472376"/>
                  </a:lnTo>
                  <a:lnTo>
                    <a:pt x="0" y="0"/>
                  </a:lnTo>
                  <a:close/>
                </a:path>
              </a:pathLst>
            </a:custGeom>
            <a:blipFill>
              <a:blip r:embed="rId14"/>
              <a:stretch>
                <a:fillRect/>
              </a:stretch>
            </a:blipFill>
          </p:spPr>
        </p:sp>
        <p:sp>
          <p:nvSpPr>
            <p:cNvPr id="6" name="Freeform 6"/>
            <p:cNvSpPr/>
            <p:nvPr/>
          </p:nvSpPr>
          <p:spPr>
            <a:xfrm>
              <a:off x="10881632" y="8168985"/>
              <a:ext cx="3206609" cy="2681527"/>
            </a:xfrm>
            <a:custGeom>
              <a:avLst/>
              <a:gdLst/>
              <a:ahLst/>
              <a:cxnLst/>
              <a:rect l="l" t="t" r="r" b="b"/>
              <a:pathLst>
                <a:path w="3206609" h="2681527">
                  <a:moveTo>
                    <a:pt x="0" y="0"/>
                  </a:moveTo>
                  <a:lnTo>
                    <a:pt x="3206609" y="0"/>
                  </a:lnTo>
                  <a:lnTo>
                    <a:pt x="3206609" y="2681527"/>
                  </a:lnTo>
                  <a:lnTo>
                    <a:pt x="0" y="2681527"/>
                  </a:lnTo>
                  <a:lnTo>
                    <a:pt x="0" y="0"/>
                  </a:lnTo>
                  <a:close/>
                </a:path>
              </a:pathLst>
            </a:custGeom>
            <a:blipFill>
              <a:blip r:embed="rId15"/>
              <a:stretch>
                <a:fillRect/>
              </a:stretch>
            </a:blipFill>
          </p:spPr>
        </p:sp>
        <p:sp>
          <p:nvSpPr>
            <p:cNvPr id="7" name="Freeform 7"/>
            <p:cNvSpPr/>
            <p:nvPr/>
          </p:nvSpPr>
          <p:spPr>
            <a:xfrm rot="807299">
              <a:off x="10514321" y="7719813"/>
              <a:ext cx="1872617" cy="2522043"/>
            </a:xfrm>
            <a:custGeom>
              <a:avLst/>
              <a:gdLst/>
              <a:ahLst/>
              <a:cxnLst/>
              <a:rect l="l" t="t" r="r" b="b"/>
              <a:pathLst>
                <a:path w="1872617" h="2522043">
                  <a:moveTo>
                    <a:pt x="0" y="0"/>
                  </a:moveTo>
                  <a:lnTo>
                    <a:pt x="1872617" y="0"/>
                  </a:lnTo>
                  <a:lnTo>
                    <a:pt x="1872617" y="2522043"/>
                  </a:lnTo>
                  <a:lnTo>
                    <a:pt x="0" y="2522043"/>
                  </a:lnTo>
                  <a:lnTo>
                    <a:pt x="0" y="0"/>
                  </a:lnTo>
                  <a:close/>
                </a:path>
              </a:pathLst>
            </a:custGeom>
            <a:blipFill>
              <a:blip r:embed="rId16"/>
              <a:stretch>
                <a:fillRect/>
              </a:stretch>
            </a:blipFill>
          </p:spPr>
        </p:sp>
        <p:sp>
          <p:nvSpPr>
            <p:cNvPr id="12" name="Freeform 12"/>
            <p:cNvSpPr/>
            <p:nvPr/>
          </p:nvSpPr>
          <p:spPr>
            <a:xfrm rot="8923218">
              <a:off x="2543873" y="6203940"/>
              <a:ext cx="1342867" cy="1743112"/>
            </a:xfrm>
            <a:custGeom>
              <a:avLst/>
              <a:gdLst/>
              <a:ahLst/>
              <a:cxnLst/>
              <a:rect l="l" t="t" r="r" b="b"/>
              <a:pathLst>
                <a:path w="1342867" h="1743112">
                  <a:moveTo>
                    <a:pt x="0" y="0"/>
                  </a:moveTo>
                  <a:lnTo>
                    <a:pt x="1342868" y="0"/>
                  </a:lnTo>
                  <a:lnTo>
                    <a:pt x="1342868" y="1743113"/>
                  </a:lnTo>
                  <a:lnTo>
                    <a:pt x="0" y="1743113"/>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3" name="Freeform 13"/>
            <p:cNvSpPr/>
            <p:nvPr/>
          </p:nvSpPr>
          <p:spPr>
            <a:xfrm rot="8923218">
              <a:off x="14824440" y="6470317"/>
              <a:ext cx="1342867" cy="1743112"/>
            </a:xfrm>
            <a:custGeom>
              <a:avLst/>
              <a:gdLst/>
              <a:ahLst/>
              <a:cxnLst/>
              <a:rect l="l" t="t" r="r" b="b"/>
              <a:pathLst>
                <a:path w="1342867" h="1743112">
                  <a:moveTo>
                    <a:pt x="0" y="0"/>
                  </a:moveTo>
                  <a:lnTo>
                    <a:pt x="1342868" y="0"/>
                  </a:lnTo>
                  <a:lnTo>
                    <a:pt x="1342868" y="1743112"/>
                  </a:lnTo>
                  <a:lnTo>
                    <a:pt x="0" y="1743112"/>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grpSp>
      <p:sp>
        <p:nvSpPr>
          <p:cNvPr id="9" name="TextBox 8"/>
          <p:cNvSpPr txBox="1"/>
          <p:nvPr/>
        </p:nvSpPr>
        <p:spPr>
          <a:xfrm>
            <a:off x="914400" y="2277131"/>
            <a:ext cx="10591800" cy="6740307"/>
          </a:xfrm>
          <a:prstGeom prst="rect">
            <a:avLst/>
          </a:prstGeom>
          <a:noFill/>
        </p:spPr>
        <p:txBody>
          <a:bodyPr wrap="square" rtlCol="0">
            <a:spAutoFit/>
          </a:bodyPr>
          <a:lstStyle/>
          <a:p>
            <a:r>
              <a:rPr lang="en-US" sz="3600" b="1" dirty="0"/>
              <a:t>The pie chart illustrates the distribution of sales across four regions: East, Central, South, and West.</a:t>
            </a:r>
            <a:endParaRPr lang="en-US" sz="3600" dirty="0"/>
          </a:p>
          <a:p>
            <a:r>
              <a:rPr lang="en-US" sz="3600" b="1" dirty="0"/>
              <a:t>The West region leads in sales, capturing a substantial 32.00% share.</a:t>
            </a:r>
            <a:endParaRPr lang="en-US" sz="3600" dirty="0"/>
          </a:p>
          <a:p>
            <a:r>
              <a:rPr lang="en-US" sz="3600" b="1" dirty="0"/>
              <a:t>The East region follows with a 28.52% share of total sales.</a:t>
            </a:r>
            <a:endParaRPr lang="en-US" sz="3600" dirty="0"/>
          </a:p>
          <a:p>
            <a:r>
              <a:rPr lang="en-US" sz="3600" b="1" dirty="0"/>
              <a:t>Central and South regions contribute 23.24% and 16.24% to the total sales, respectively.</a:t>
            </a:r>
            <a:endParaRPr lang="en-US" sz="3600" dirty="0"/>
          </a:p>
          <a:p>
            <a:r>
              <a:rPr lang="en-US" sz="3600" b="1" dirty="0"/>
              <a:t>Overall, the chart highlights a significant disparity in sales across the regions, with West and East being the top performers.</a:t>
            </a:r>
            <a:endParaRPr lang="en-US" sz="3600" dirty="0"/>
          </a:p>
          <a:p>
            <a:endParaRPr lang="en-IN" sz="3600" dirty="0"/>
          </a:p>
        </p:txBody>
      </p:sp>
      <p:pic>
        <p:nvPicPr>
          <p:cNvPr id="307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77600" y="3591060"/>
            <a:ext cx="7010400" cy="669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616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5DB"/>
        </a:solidFill>
        <a:effectLst/>
      </p:bgPr>
    </p:bg>
    <p:spTree>
      <p:nvGrpSpPr>
        <p:cNvPr id="1" name=""/>
        <p:cNvGrpSpPr/>
        <p:nvPr/>
      </p:nvGrpSpPr>
      <p:grpSpPr>
        <a:xfrm>
          <a:off x="0" y="0"/>
          <a:ext cx="0" cy="0"/>
          <a:chOff x="0" y="0"/>
          <a:chExt cx="0" cy="0"/>
        </a:xfrm>
      </p:grpSpPr>
      <p:sp>
        <p:nvSpPr>
          <p:cNvPr id="8" name="TextBox 8"/>
          <p:cNvSpPr txBox="1"/>
          <p:nvPr/>
        </p:nvSpPr>
        <p:spPr>
          <a:xfrm>
            <a:off x="2169510" y="-24063"/>
            <a:ext cx="15087600" cy="1207510"/>
          </a:xfrm>
          <a:prstGeom prst="rect">
            <a:avLst/>
          </a:prstGeom>
        </p:spPr>
        <p:txBody>
          <a:bodyPr wrap="square" lIns="0" tIns="0" rIns="0" bIns="0" rtlCol="0" anchor="t">
            <a:spAutoFit/>
          </a:bodyPr>
          <a:lstStyle/>
          <a:p>
            <a:pPr lvl="0">
              <a:lnSpc>
                <a:spcPts val="10322"/>
              </a:lnSpc>
            </a:pPr>
            <a:r>
              <a:rPr lang="en-US" sz="6600" dirty="0"/>
              <a:t>Top 7 Sub-Categories by Total Sales</a:t>
            </a:r>
            <a:endParaRPr lang="en-US" sz="6600" dirty="0">
              <a:solidFill>
                <a:srgbClr val="DD724D"/>
              </a:solidFill>
              <a:latin typeface="Loubag"/>
              <a:ea typeface="Loubag"/>
              <a:cs typeface="Loubag"/>
              <a:sym typeface="Loubag"/>
            </a:endParaRPr>
          </a:p>
        </p:txBody>
      </p:sp>
      <p:sp>
        <p:nvSpPr>
          <p:cNvPr id="10" name="Freeform 10"/>
          <p:cNvSpPr/>
          <p:nvPr/>
        </p:nvSpPr>
        <p:spPr>
          <a:xfrm rot="-3098253">
            <a:off x="-2159794" y="-1397554"/>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2">
              <a:extLst>
                <a:ext uri="{96DAC541-7B7A-43D3-8B79-37D633B846F1}">
                  <asvg:svgBlip xmlns="" xmlns:asvg="http://schemas.microsoft.com/office/drawing/2016/SVG/main" r:embed="rId10"/>
                </a:ext>
              </a:extLst>
            </a:blip>
            <a:stretch>
              <a:fillRect/>
            </a:stretch>
          </a:blipFill>
        </p:spPr>
      </p:sp>
      <p:sp>
        <p:nvSpPr>
          <p:cNvPr id="11" name="Freeform 11"/>
          <p:cNvSpPr/>
          <p:nvPr/>
        </p:nvSpPr>
        <p:spPr>
          <a:xfrm rot="-3098253">
            <a:off x="-1881586" y="7971944"/>
            <a:ext cx="3763172" cy="4114800"/>
          </a:xfrm>
          <a:custGeom>
            <a:avLst/>
            <a:gdLst/>
            <a:ahLst/>
            <a:cxnLst/>
            <a:rect l="l" t="t" r="r" b="b"/>
            <a:pathLst>
              <a:path w="3763172" h="4114800">
                <a:moveTo>
                  <a:pt x="0" y="0"/>
                </a:moveTo>
                <a:lnTo>
                  <a:pt x="3763172" y="0"/>
                </a:lnTo>
                <a:lnTo>
                  <a:pt x="3763172" y="4114800"/>
                </a:lnTo>
                <a:lnTo>
                  <a:pt x="0" y="4114800"/>
                </a:lnTo>
                <a:lnTo>
                  <a:pt x="0" y="0"/>
                </a:lnTo>
                <a:close/>
              </a:path>
            </a:pathLst>
          </a:custGeom>
          <a:blipFill>
            <a:blip r:embed="rId2">
              <a:extLst>
                <a:ext uri="{96DAC541-7B7A-43D3-8B79-37D633B846F1}">
                  <asvg:svgBlip xmlns="" xmlns:asvg="http://schemas.microsoft.com/office/drawing/2016/SVG/main" r:embed="rId10"/>
                </a:ext>
              </a:extLst>
            </a:blip>
            <a:stretch>
              <a:fillRect/>
            </a:stretch>
          </a:blipFill>
        </p:spPr>
      </p:sp>
      <p:grpSp>
        <p:nvGrpSpPr>
          <p:cNvPr id="20" name="Group 19"/>
          <p:cNvGrpSpPr/>
          <p:nvPr/>
        </p:nvGrpSpPr>
        <p:grpSpPr>
          <a:xfrm>
            <a:off x="13945017" y="0"/>
            <a:ext cx="6203639" cy="3574220"/>
            <a:chOff x="2543873" y="5399640"/>
            <a:chExt cx="13623434" cy="6623548"/>
          </a:xfrm>
        </p:grpSpPr>
        <p:sp>
          <p:nvSpPr>
            <p:cNvPr id="2" name="Freeform 2"/>
            <p:cNvSpPr/>
            <p:nvPr/>
          </p:nvSpPr>
          <p:spPr>
            <a:xfrm rot="-5400000">
              <a:off x="5184611" y="3707837"/>
              <a:ext cx="5685721" cy="10157861"/>
            </a:xfrm>
            <a:custGeom>
              <a:avLst/>
              <a:gdLst/>
              <a:ahLst/>
              <a:cxnLst/>
              <a:rect l="l" t="t" r="r" b="b"/>
              <a:pathLst>
                <a:path w="10312010" h="13282448">
                  <a:moveTo>
                    <a:pt x="0" y="0"/>
                  </a:moveTo>
                  <a:lnTo>
                    <a:pt x="10312010" y="0"/>
                  </a:lnTo>
                  <a:lnTo>
                    <a:pt x="10312010" y="13282448"/>
                  </a:lnTo>
                  <a:lnTo>
                    <a:pt x="0" y="13282448"/>
                  </a:lnTo>
                  <a:lnTo>
                    <a:pt x="0" y="0"/>
                  </a:lnTo>
                  <a:close/>
                </a:path>
              </a:pathLst>
            </a:custGeom>
            <a:blipFill>
              <a:blip r:embed="rId11">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6839148" y="5399640"/>
              <a:ext cx="5815507" cy="6434863"/>
            </a:xfrm>
            <a:custGeom>
              <a:avLst/>
              <a:gdLst/>
              <a:ahLst/>
              <a:cxnLst/>
              <a:rect l="l" t="t" r="r" b="b"/>
              <a:pathLst>
                <a:path w="5815507" h="6434863">
                  <a:moveTo>
                    <a:pt x="0" y="0"/>
                  </a:moveTo>
                  <a:lnTo>
                    <a:pt x="5815507" y="0"/>
                  </a:lnTo>
                  <a:lnTo>
                    <a:pt x="5815507" y="6434863"/>
                  </a:lnTo>
                  <a:lnTo>
                    <a:pt x="0" y="6434863"/>
                  </a:lnTo>
                  <a:lnTo>
                    <a:pt x="0" y="0"/>
                  </a:lnTo>
                  <a:close/>
                </a:path>
              </a:pathLst>
            </a:custGeom>
            <a:blipFill>
              <a:blip r:embed="rId12"/>
              <a:stretch>
                <a:fillRect/>
              </a:stretch>
            </a:blipFill>
          </p:spPr>
        </p:sp>
        <p:sp>
          <p:nvSpPr>
            <p:cNvPr id="4" name="Freeform 4"/>
            <p:cNvSpPr/>
            <p:nvPr/>
          </p:nvSpPr>
          <p:spPr>
            <a:xfrm>
              <a:off x="5801344" y="6248384"/>
              <a:ext cx="1512473" cy="3841202"/>
            </a:xfrm>
            <a:custGeom>
              <a:avLst/>
              <a:gdLst/>
              <a:ahLst/>
              <a:cxnLst/>
              <a:rect l="l" t="t" r="r" b="b"/>
              <a:pathLst>
                <a:path w="1512473" h="3841202">
                  <a:moveTo>
                    <a:pt x="0" y="0"/>
                  </a:moveTo>
                  <a:lnTo>
                    <a:pt x="1512474" y="0"/>
                  </a:lnTo>
                  <a:lnTo>
                    <a:pt x="1512474" y="3841202"/>
                  </a:lnTo>
                  <a:lnTo>
                    <a:pt x="0" y="3841202"/>
                  </a:lnTo>
                  <a:lnTo>
                    <a:pt x="0" y="0"/>
                  </a:lnTo>
                  <a:close/>
                </a:path>
              </a:pathLst>
            </a:custGeom>
            <a:blipFill>
              <a:blip r:embed="rId13"/>
              <a:stretch>
                <a:fillRect/>
              </a:stretch>
            </a:blipFill>
          </p:spPr>
        </p:sp>
        <p:sp>
          <p:nvSpPr>
            <p:cNvPr id="5" name="Freeform 5"/>
            <p:cNvSpPr/>
            <p:nvPr/>
          </p:nvSpPr>
          <p:spPr>
            <a:xfrm>
              <a:off x="3999852" y="8550812"/>
              <a:ext cx="3602984" cy="3472376"/>
            </a:xfrm>
            <a:custGeom>
              <a:avLst/>
              <a:gdLst/>
              <a:ahLst/>
              <a:cxnLst/>
              <a:rect l="l" t="t" r="r" b="b"/>
              <a:pathLst>
                <a:path w="3602984" h="3472376">
                  <a:moveTo>
                    <a:pt x="0" y="0"/>
                  </a:moveTo>
                  <a:lnTo>
                    <a:pt x="3602985" y="0"/>
                  </a:lnTo>
                  <a:lnTo>
                    <a:pt x="3602985" y="3472376"/>
                  </a:lnTo>
                  <a:lnTo>
                    <a:pt x="0" y="3472376"/>
                  </a:lnTo>
                  <a:lnTo>
                    <a:pt x="0" y="0"/>
                  </a:lnTo>
                  <a:close/>
                </a:path>
              </a:pathLst>
            </a:custGeom>
            <a:blipFill>
              <a:blip r:embed="rId14"/>
              <a:stretch>
                <a:fillRect/>
              </a:stretch>
            </a:blipFill>
          </p:spPr>
        </p:sp>
        <p:sp>
          <p:nvSpPr>
            <p:cNvPr id="6" name="Freeform 6"/>
            <p:cNvSpPr/>
            <p:nvPr/>
          </p:nvSpPr>
          <p:spPr>
            <a:xfrm>
              <a:off x="10881632" y="8168985"/>
              <a:ext cx="3206609" cy="2681527"/>
            </a:xfrm>
            <a:custGeom>
              <a:avLst/>
              <a:gdLst/>
              <a:ahLst/>
              <a:cxnLst/>
              <a:rect l="l" t="t" r="r" b="b"/>
              <a:pathLst>
                <a:path w="3206609" h="2681527">
                  <a:moveTo>
                    <a:pt x="0" y="0"/>
                  </a:moveTo>
                  <a:lnTo>
                    <a:pt x="3206609" y="0"/>
                  </a:lnTo>
                  <a:lnTo>
                    <a:pt x="3206609" y="2681527"/>
                  </a:lnTo>
                  <a:lnTo>
                    <a:pt x="0" y="2681527"/>
                  </a:lnTo>
                  <a:lnTo>
                    <a:pt x="0" y="0"/>
                  </a:lnTo>
                  <a:close/>
                </a:path>
              </a:pathLst>
            </a:custGeom>
            <a:blipFill>
              <a:blip r:embed="rId15"/>
              <a:stretch>
                <a:fillRect/>
              </a:stretch>
            </a:blipFill>
          </p:spPr>
        </p:sp>
        <p:sp>
          <p:nvSpPr>
            <p:cNvPr id="7" name="Freeform 7"/>
            <p:cNvSpPr/>
            <p:nvPr/>
          </p:nvSpPr>
          <p:spPr>
            <a:xfrm rot="807299">
              <a:off x="10514321" y="7719813"/>
              <a:ext cx="1872617" cy="2522043"/>
            </a:xfrm>
            <a:custGeom>
              <a:avLst/>
              <a:gdLst/>
              <a:ahLst/>
              <a:cxnLst/>
              <a:rect l="l" t="t" r="r" b="b"/>
              <a:pathLst>
                <a:path w="1872617" h="2522043">
                  <a:moveTo>
                    <a:pt x="0" y="0"/>
                  </a:moveTo>
                  <a:lnTo>
                    <a:pt x="1872617" y="0"/>
                  </a:lnTo>
                  <a:lnTo>
                    <a:pt x="1872617" y="2522043"/>
                  </a:lnTo>
                  <a:lnTo>
                    <a:pt x="0" y="2522043"/>
                  </a:lnTo>
                  <a:lnTo>
                    <a:pt x="0" y="0"/>
                  </a:lnTo>
                  <a:close/>
                </a:path>
              </a:pathLst>
            </a:custGeom>
            <a:blipFill>
              <a:blip r:embed="rId16"/>
              <a:stretch>
                <a:fillRect/>
              </a:stretch>
            </a:blipFill>
          </p:spPr>
        </p:sp>
        <p:sp>
          <p:nvSpPr>
            <p:cNvPr id="12" name="Freeform 12"/>
            <p:cNvSpPr/>
            <p:nvPr/>
          </p:nvSpPr>
          <p:spPr>
            <a:xfrm rot="8923218">
              <a:off x="2543873" y="6203940"/>
              <a:ext cx="1342867" cy="1743112"/>
            </a:xfrm>
            <a:custGeom>
              <a:avLst/>
              <a:gdLst/>
              <a:ahLst/>
              <a:cxnLst/>
              <a:rect l="l" t="t" r="r" b="b"/>
              <a:pathLst>
                <a:path w="1342867" h="1743112">
                  <a:moveTo>
                    <a:pt x="0" y="0"/>
                  </a:moveTo>
                  <a:lnTo>
                    <a:pt x="1342868" y="0"/>
                  </a:lnTo>
                  <a:lnTo>
                    <a:pt x="1342868" y="1743113"/>
                  </a:lnTo>
                  <a:lnTo>
                    <a:pt x="0" y="1743113"/>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sp>
          <p:nvSpPr>
            <p:cNvPr id="13" name="Freeform 13"/>
            <p:cNvSpPr/>
            <p:nvPr/>
          </p:nvSpPr>
          <p:spPr>
            <a:xfrm rot="8923218">
              <a:off x="14824440" y="6470317"/>
              <a:ext cx="1342867" cy="1743112"/>
            </a:xfrm>
            <a:custGeom>
              <a:avLst/>
              <a:gdLst/>
              <a:ahLst/>
              <a:cxnLst/>
              <a:rect l="l" t="t" r="r" b="b"/>
              <a:pathLst>
                <a:path w="1342867" h="1743112">
                  <a:moveTo>
                    <a:pt x="0" y="0"/>
                  </a:moveTo>
                  <a:lnTo>
                    <a:pt x="1342868" y="0"/>
                  </a:lnTo>
                  <a:lnTo>
                    <a:pt x="1342868" y="1743112"/>
                  </a:lnTo>
                  <a:lnTo>
                    <a:pt x="0" y="1743112"/>
                  </a:lnTo>
                  <a:lnTo>
                    <a:pt x="0" y="0"/>
                  </a:lnTo>
                  <a:close/>
                </a:path>
              </a:pathLst>
            </a:custGeom>
            <a:blipFill>
              <a:blip r:embed="rId17">
                <a:extLst>
                  <a:ext uri="{96DAC541-7B7A-43D3-8B79-37D633B846F1}">
                    <asvg:svgBlip xmlns="" xmlns:asvg="http://schemas.microsoft.com/office/drawing/2016/SVG/main" r:embed="rId18"/>
                  </a:ext>
                </a:extLst>
              </a:blip>
              <a:stretch>
                <a:fillRect/>
              </a:stretch>
            </a:blipFill>
          </p:spPr>
        </p:sp>
      </p:grpSp>
      <p:sp>
        <p:nvSpPr>
          <p:cNvPr id="9" name="TextBox 8"/>
          <p:cNvSpPr txBox="1"/>
          <p:nvPr/>
        </p:nvSpPr>
        <p:spPr>
          <a:xfrm>
            <a:off x="1006641" y="1635265"/>
            <a:ext cx="11049000" cy="7848302"/>
          </a:xfrm>
          <a:prstGeom prst="rect">
            <a:avLst/>
          </a:prstGeom>
          <a:noFill/>
        </p:spPr>
        <p:txBody>
          <a:bodyPr wrap="square" rtlCol="0">
            <a:spAutoFit/>
          </a:bodyPr>
          <a:lstStyle/>
          <a:p>
            <a:r>
              <a:rPr lang="en-US" sz="3600" b="1" dirty="0" smtClean="0"/>
              <a:t>The pie chart illustrates the distribution of total sales across the top 7 sub-categories.</a:t>
            </a:r>
          </a:p>
          <a:p>
            <a:r>
              <a:rPr lang="en-US" sz="3600" b="1" dirty="0" smtClean="0"/>
              <a:t>Chairs hold the largest share of sales, accounting for a substantial 29.86%.</a:t>
            </a:r>
          </a:p>
          <a:p>
            <a:r>
              <a:rPr lang="en-US" sz="3600" b="1" dirty="0" smtClean="0"/>
              <a:t>Binders follow with a 18.53% share of total sales.</a:t>
            </a:r>
          </a:p>
          <a:p>
            <a:r>
              <a:rPr lang="en-US" sz="3600" b="1" dirty="0" smtClean="0"/>
              <a:t>Accessories and Copiers contribute 15.25% and 13.62% to the total sales, respectively.</a:t>
            </a:r>
          </a:p>
          <a:p>
            <a:r>
              <a:rPr lang="en-US" sz="3600" b="1" dirty="0" smtClean="0"/>
              <a:t>The remaining sub-categories (Bookcases, Appliances, Art) have smaller shares, ranging from 2.47% to 10.47% of the total sales.</a:t>
            </a:r>
          </a:p>
          <a:p>
            <a:r>
              <a:rPr lang="en-US" sz="3600" b="1" dirty="0" smtClean="0"/>
              <a:t>Overall, the chart highlights a significant disparity in sales across the sub-categories, with Chairs and Binders being the top performers.</a:t>
            </a:r>
          </a:p>
          <a:p>
            <a:endParaRPr lang="en-IN" sz="3600" b="1" dirty="0"/>
          </a:p>
        </p:txBody>
      </p:sp>
      <p:pic>
        <p:nvPicPr>
          <p:cNvPr id="4098"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734800" y="4000500"/>
            <a:ext cx="6553200" cy="6284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094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TotalTime>
  <Words>889</Words>
  <Application>Microsoft Office PowerPoint</Application>
  <PresentationFormat>Custom</PresentationFormat>
  <Paragraphs>76</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Roboto</vt:lpstr>
      <vt:lpstr>Calibri</vt:lpstr>
      <vt:lpstr>Loubag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Orange Illustrative Food Market Presentation</dc:title>
  <dc:creator>ZEB</dc:creator>
  <cp:lastModifiedBy>ZEB</cp:lastModifiedBy>
  <cp:revision>16</cp:revision>
  <dcterms:created xsi:type="dcterms:W3CDTF">2006-08-16T00:00:00Z</dcterms:created>
  <dcterms:modified xsi:type="dcterms:W3CDTF">2025-01-15T08:44:39Z</dcterms:modified>
  <dc:identifier>DAGcEsU4Ju8</dc:identifier>
</cp:coreProperties>
</file>